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8" r:id="rId31"/>
    <p:sldId id="282" r:id="rId32"/>
    <p:sldId id="289" r:id="rId33"/>
    <p:sldId id="283" r:id="rId34"/>
    <p:sldId id="292" r:id="rId35"/>
    <p:sldId id="286" r:id="rId36"/>
    <p:sldId id="290" r:id="rId37"/>
    <p:sldId id="284" r:id="rId38"/>
    <p:sldId id="291" r:id="rId39"/>
    <p:sldId id="285" r:id="rId40"/>
    <p:sldId id="287" r:id="rId41"/>
  </p:sldIdLst>
  <p:sldSz cx="12192000" cy="6858000"/>
  <p:notesSz cx="6858000" cy="9144000"/>
  <p:custDataLst>
    <p:tags r:id="rId4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7AE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577996-BBAF-42CB-865C-063F39569454}" v="1" dt="2025-11-26T15:22:19.7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691"/>
    <p:restoredTop sz="94719"/>
  </p:normalViewPr>
  <p:slideViewPr>
    <p:cSldViewPr snapToGrid="0">
      <p:cViewPr varScale="1">
        <p:scale>
          <a:sx n="56" d="100"/>
          <a:sy n="56" d="100"/>
        </p:scale>
        <p:origin x="12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gs" Target="tags/tag1.xml"/><Relationship Id="rId47"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y Lockwood" userId="bf96066a-cde7-4570-ab17-c96b31bedbf8" providerId="ADAL" clId="{317DCF89-EB19-4E1D-AC1F-41968E43653B}"/>
    <pc:docChg chg="modSld">
      <pc:chgData name="Amy Lockwood" userId="bf96066a-cde7-4570-ab17-c96b31bedbf8" providerId="ADAL" clId="{317DCF89-EB19-4E1D-AC1F-41968E43653B}" dt="2025-11-07T10:16:07.196" v="12" actId="1076"/>
      <pc:docMkLst>
        <pc:docMk/>
      </pc:docMkLst>
      <pc:sldChg chg="modAnim">
        <pc:chgData name="Amy Lockwood" userId="bf96066a-cde7-4570-ab17-c96b31bedbf8" providerId="ADAL" clId="{317DCF89-EB19-4E1D-AC1F-41968E43653B}" dt="2025-11-07T10:14:05.140" v="6"/>
        <pc:sldMkLst>
          <pc:docMk/>
          <pc:sldMk cId="2669381123" sldId="279"/>
        </pc:sldMkLst>
      </pc:sldChg>
      <pc:sldChg chg="modSp mod">
        <pc:chgData name="Amy Lockwood" userId="bf96066a-cde7-4570-ab17-c96b31bedbf8" providerId="ADAL" clId="{317DCF89-EB19-4E1D-AC1F-41968E43653B}" dt="2025-11-07T10:16:07.196" v="12" actId="1076"/>
        <pc:sldMkLst>
          <pc:docMk/>
          <pc:sldMk cId="799867359" sldId="281"/>
        </pc:sldMkLst>
        <pc:spChg chg="mod">
          <ac:chgData name="Amy Lockwood" userId="bf96066a-cde7-4570-ab17-c96b31bedbf8" providerId="ADAL" clId="{317DCF89-EB19-4E1D-AC1F-41968E43653B}" dt="2025-11-07T10:16:07.196" v="12" actId="1076"/>
          <ac:spMkLst>
            <pc:docMk/>
            <pc:sldMk cId="799867359" sldId="281"/>
            <ac:spMk id="13" creationId="{5210CCF5-C06A-E2C1-AB33-2958C81AD3DF}"/>
          </ac:spMkLst>
        </pc:spChg>
        <pc:spChg chg="mod">
          <ac:chgData name="Amy Lockwood" userId="bf96066a-cde7-4570-ab17-c96b31bedbf8" providerId="ADAL" clId="{317DCF89-EB19-4E1D-AC1F-41968E43653B}" dt="2025-11-07T10:15:52.545" v="9" actId="1076"/>
          <ac:spMkLst>
            <pc:docMk/>
            <pc:sldMk cId="799867359" sldId="281"/>
            <ac:spMk id="17" creationId="{E909B145-E516-C847-9140-032FAEE5C9A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5228D-2578-10D4-0D96-1FB864C8F54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66D13438-C750-0CF0-AE31-EE9F9DE3E2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E5057914-18F4-5C1F-BA51-5617D538F0D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CD7EA8A6-8879-1BBA-EA02-1E618E65AF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009704-61DF-FB03-EDE9-E4238F0DEC7C}"/>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300062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0F1E2-DF40-416E-0187-34E90AA8306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A3D4483E-95EB-BC79-8EDE-BF9D25EE0C7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8753B95-DD1C-F39B-DEA2-213C02FA0897}"/>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D9B7ECD6-7D51-94F6-BFB9-A307C62492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105C9A-F192-42FC-5A9A-C659FAE9CCB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764712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942D3A-6B43-6992-947C-2B4E9A069D3C}"/>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002B3853-92FF-B7D3-79B2-4EC7EEE9FEE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6BD0418-5457-A071-05BD-7C7ECAE24D5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0DFFEFC-D0D6-8A35-3463-5EE0A83355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4531E0-6B85-23BE-38E7-5757A1CB2F04}"/>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28988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52BFA-9799-B337-CC31-11159A8AFA7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3E35248-0017-FE24-498D-BD5821DD9F0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B33A89-803E-223A-D1B5-7865E78669F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322A3FD0-7897-B82B-16E2-A0A9A00B06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CC7ED1-5336-4660-DC6B-1DAB44EE300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021420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C56B3-EEDC-D396-E533-9E3F97EFDC7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C24C005D-30A4-81B0-FC3B-CC6808D89D2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DD8C7A3-AF40-07B9-D05B-4DC933A1713F}"/>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3EDE55F-C3E8-E23F-4EE9-B0F9F49F4B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4779C7-4D37-C575-7071-A4CAF93D937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309965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9D0D5-980F-AEEA-6AAF-998A8256C69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C4A6504-3D0F-BB5D-550E-276AE2C9668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6A7A745B-2309-6D05-9C66-7009CE7EC2D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EBC2D71-BA57-F9E1-7C37-E1B672AFE34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F154D12B-2B6C-2354-1CD2-57269DF7E8B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73CECB-59ED-9C7D-1777-8C42F8779183}"/>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255690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E7FD1-0E6E-784A-123B-C6B7F11D5ABE}"/>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D874E83-4675-CE70-B8BD-908360C201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3DE126D-CA28-F75E-C05E-9743E6C7617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B424911-3148-7673-7B5B-05810441DC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7FD629B-74C7-9A8D-D64F-54E5D63DC84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4459A97F-07FB-7531-BF7B-85BEF4446D4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8" name="Footer Placeholder 7">
            <a:extLst>
              <a:ext uri="{FF2B5EF4-FFF2-40B4-BE49-F238E27FC236}">
                <a16:creationId xmlns:a16="http://schemas.microsoft.com/office/drawing/2014/main" id="{B5BBFFEA-F63D-0224-B26D-36CDF8C43FE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72A9FBC-14C2-D68E-B59B-B16B951A3A71}"/>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991011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E29B3-B8CC-A3F1-3D47-58862B87E49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E7FF16FA-3150-50EC-20B6-D5C6C526844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4" name="Footer Placeholder 3">
            <a:extLst>
              <a:ext uri="{FF2B5EF4-FFF2-40B4-BE49-F238E27FC236}">
                <a16:creationId xmlns:a16="http://schemas.microsoft.com/office/drawing/2014/main" id="{5B22F836-851B-C733-F735-7D6D97E773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93C7AAB-706C-C0FD-3FC4-44CDE5C4C6A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515457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99586-2473-5DF9-2E18-A9B9788EB2D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3" name="Footer Placeholder 2">
            <a:extLst>
              <a:ext uri="{FF2B5EF4-FFF2-40B4-BE49-F238E27FC236}">
                <a16:creationId xmlns:a16="http://schemas.microsoft.com/office/drawing/2014/main" id="{AACFD77E-FD06-142D-DBCD-620CA4CAFFC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5AB6968-F5C4-84B4-120F-72EEA1E7265D}"/>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05024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75470-A12D-3C98-A205-710EDA3940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09F89C2A-9B3E-CC3D-DD15-E815F37ECC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6492A04D-0CE0-E5D7-7ADA-0142E638EC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E3475B4-00D6-2677-F18E-D697A8D7971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85D01F22-E8F3-8B35-233B-E96D006736A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4B18503-199C-793A-678C-51A540B67FD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08096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BED7A-4AD4-6505-A665-44489EFB22B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59B431F-24A2-37A0-F83F-9B30AAEAC1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7EB16C-A3D3-3B8F-DC9E-16B2F4B47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B09B2EC-E9E2-1840-61BF-A5B66DAFD8DA}"/>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BB55FE94-359B-8D50-5300-9E1D2EF497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7D1612-185B-EA79-C260-66496ACA762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142538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3CA890-E427-85E8-68D9-957F788BA9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AC60F697-885B-0AD4-6E97-95BC6F8B16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B04FBB8-DD45-4C6C-CAC7-A056F7FD9D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7EA005F4-07D3-6F4E-898F-D374D85339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EB9B699-A244-C223-B072-2E4014D91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513F903-DD84-3345-8F4D-494C3B2842BA}" type="slidenum">
              <a:rPr lang="en-GB" smtClean="0"/>
              <a:t>‹#›</a:t>
            </a:fld>
            <a:endParaRPr lang="en-GB"/>
          </a:p>
        </p:txBody>
      </p:sp>
    </p:spTree>
    <p:extLst>
      <p:ext uri="{BB962C8B-B14F-4D97-AF65-F5344CB8AC3E}">
        <p14:creationId xmlns:p14="http://schemas.microsoft.com/office/powerpoint/2010/main" val="4173935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24.png"/><Relationship Id="rId7" Type="http://schemas.openxmlformats.org/officeDocument/2006/relationships/image" Target="../media/image41.png"/><Relationship Id="rId12" Type="http://schemas.openxmlformats.org/officeDocument/2006/relationships/image" Target="../media/image46.png"/><Relationship Id="rId2"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image" Target="../media/image49.png"/></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1.png"/><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1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1.png"/><Relationship Id="rId1" Type="http://schemas.openxmlformats.org/officeDocument/2006/relationships/slideLayout" Target="../slideLayouts/slideLayout1.xml"/><Relationship Id="rId5" Type="http://schemas.openxmlformats.org/officeDocument/2006/relationships/image" Target="../media/image65.png"/><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2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1.xml"/><Relationship Id="rId4" Type="http://schemas.openxmlformats.org/officeDocument/2006/relationships/image" Target="../media/image77.png"/></Relationships>
</file>

<file path=ppt/slides/_rels/slide25.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79.png"/><Relationship Id="rId7" Type="http://schemas.openxmlformats.org/officeDocument/2006/relationships/image" Target="../media/image83.png"/><Relationship Id="rId12" Type="http://schemas.openxmlformats.org/officeDocument/2006/relationships/image" Target="../media/image88.png"/><Relationship Id="rId2" Type="http://schemas.openxmlformats.org/officeDocument/2006/relationships/image" Target="../media/image78.png"/><Relationship Id="rId1" Type="http://schemas.openxmlformats.org/officeDocument/2006/relationships/slideLayout" Target="../slideLayouts/slideLayout1.xml"/><Relationship Id="rId6" Type="http://schemas.openxmlformats.org/officeDocument/2006/relationships/image" Target="../media/image82.png"/><Relationship Id="rId11" Type="http://schemas.openxmlformats.org/officeDocument/2006/relationships/image" Target="../media/image87.png"/><Relationship Id="rId5" Type="http://schemas.openxmlformats.org/officeDocument/2006/relationships/image" Target="../media/image81.png"/><Relationship Id="rId10" Type="http://schemas.openxmlformats.org/officeDocument/2006/relationships/image" Target="../media/image86.png"/><Relationship Id="rId4" Type="http://schemas.openxmlformats.org/officeDocument/2006/relationships/image" Target="../media/image80.png"/><Relationship Id="rId9" Type="http://schemas.openxmlformats.org/officeDocument/2006/relationships/image" Target="../media/image85.png"/></Relationships>
</file>

<file path=ppt/slides/_rels/slide2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78.png"/><Relationship Id="rId1" Type="http://schemas.openxmlformats.org/officeDocument/2006/relationships/slideLayout" Target="../slideLayouts/slideLayout1.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2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78.png"/><Relationship Id="rId1" Type="http://schemas.openxmlformats.org/officeDocument/2006/relationships/slideLayout" Target="../slideLayouts/slideLayout1.xml"/><Relationship Id="rId4" Type="http://schemas.openxmlformats.org/officeDocument/2006/relationships/image" Target="../media/image94.png"/></Relationships>
</file>

<file path=ppt/slides/_rels/slide2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78.png"/><Relationship Id="rId1" Type="http://schemas.openxmlformats.org/officeDocument/2006/relationships/slideLayout" Target="../slideLayouts/slideLayout1.xml"/><Relationship Id="rId5" Type="http://schemas.openxmlformats.org/officeDocument/2006/relationships/image" Target="../media/image96.png"/><Relationship Id="rId4" Type="http://schemas.openxmlformats.org/officeDocument/2006/relationships/image" Target="../media/image93.png"/></Relationships>
</file>

<file path=ppt/slides/_rels/slide2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78.png"/><Relationship Id="rId1" Type="http://schemas.openxmlformats.org/officeDocument/2006/relationships/slideLayout" Target="../slideLayouts/slideLayout1.xml"/><Relationship Id="rId4" Type="http://schemas.openxmlformats.org/officeDocument/2006/relationships/image" Target="../media/image94.pn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78.png"/><Relationship Id="rId1" Type="http://schemas.openxmlformats.org/officeDocument/2006/relationships/slideLayout" Target="../slideLayouts/slideLayout1.xml"/><Relationship Id="rId5" Type="http://schemas.openxmlformats.org/officeDocument/2006/relationships/image" Target="../media/image95.png"/><Relationship Id="rId4" Type="http://schemas.openxmlformats.org/officeDocument/2006/relationships/image" Target="../media/image97.png"/></Relationships>
</file>

<file path=ppt/slides/_rels/slide3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78.png"/><Relationship Id="rId1" Type="http://schemas.openxmlformats.org/officeDocument/2006/relationships/slideLayout" Target="../slideLayouts/slideLayout1.xml"/><Relationship Id="rId4" Type="http://schemas.openxmlformats.org/officeDocument/2006/relationships/image" Target="../media/image94.png"/></Relationships>
</file>

<file path=ppt/slides/_rels/slide3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78.png"/><Relationship Id="rId1" Type="http://schemas.openxmlformats.org/officeDocument/2006/relationships/slideLayout" Target="../slideLayouts/slideLayout1.xml"/><Relationship Id="rId5" Type="http://schemas.openxmlformats.org/officeDocument/2006/relationships/image" Target="../media/image96.png"/><Relationship Id="rId4" Type="http://schemas.openxmlformats.org/officeDocument/2006/relationships/image" Target="../media/image93.png"/></Relationships>
</file>

<file path=ppt/slides/_rels/slide3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78.png"/><Relationship Id="rId1" Type="http://schemas.openxmlformats.org/officeDocument/2006/relationships/slideLayout" Target="../slideLayouts/slideLayout1.xml"/><Relationship Id="rId4" Type="http://schemas.openxmlformats.org/officeDocument/2006/relationships/image" Target="../media/image94.png"/></Relationships>
</file>

<file path=ppt/slides/_rels/slide3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78.png"/><Relationship Id="rId1" Type="http://schemas.openxmlformats.org/officeDocument/2006/relationships/slideLayout" Target="../slideLayouts/slideLayout1.xml"/><Relationship Id="rId5" Type="http://schemas.openxmlformats.org/officeDocument/2006/relationships/image" Target="../media/image95.png"/><Relationship Id="rId4" Type="http://schemas.openxmlformats.org/officeDocument/2006/relationships/image" Target="../media/image97.png"/></Relationships>
</file>

<file path=ppt/slides/_rels/slide3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78.png"/><Relationship Id="rId1" Type="http://schemas.openxmlformats.org/officeDocument/2006/relationships/slideLayout" Target="../slideLayouts/slideLayout1.xml"/><Relationship Id="rId4" Type="http://schemas.openxmlformats.org/officeDocument/2006/relationships/image" Target="../media/image94.png"/></Relationships>
</file>

<file path=ppt/slides/_rels/slide3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78.png"/><Relationship Id="rId1" Type="http://schemas.openxmlformats.org/officeDocument/2006/relationships/slideLayout" Target="../slideLayouts/slideLayout1.xml"/><Relationship Id="rId5" Type="http://schemas.openxmlformats.org/officeDocument/2006/relationships/image" Target="../media/image95.png"/><Relationship Id="rId4" Type="http://schemas.openxmlformats.org/officeDocument/2006/relationships/image" Target="../media/image97.png"/></Relationships>
</file>

<file path=ppt/slides/_rels/slide37.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1.xml"/><Relationship Id="rId4" Type="http://schemas.openxmlformats.org/officeDocument/2006/relationships/image" Target="../media/image100.pn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een and white square&#10;&#10;AI-generated content may be incorrect.">
            <a:extLst>
              <a:ext uri="{FF2B5EF4-FFF2-40B4-BE49-F238E27FC236}">
                <a16:creationId xmlns:a16="http://schemas.microsoft.com/office/drawing/2014/main" id="{41D4CF90-533B-F5A4-08CA-7E4B053576A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3" name="Picture 2" descr="A black rectangle with white text&#10;&#10;AI-generated content may be incorrect.">
            <a:extLst>
              <a:ext uri="{FF2B5EF4-FFF2-40B4-BE49-F238E27FC236}">
                <a16:creationId xmlns:a16="http://schemas.microsoft.com/office/drawing/2014/main" id="{A386D602-137D-74FB-C6CF-55DE9DB0986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12" name="Picture 11" descr="A computer chip with blue and yellow lines&#10;&#10;AI-generated content may be incorrect.">
            <a:extLst>
              <a:ext uri="{FF2B5EF4-FFF2-40B4-BE49-F238E27FC236}">
                <a16:creationId xmlns:a16="http://schemas.microsoft.com/office/drawing/2014/main" id="{5531A897-4E84-FFD7-09D8-1F120B73C707}"/>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 y="1356527"/>
            <a:ext cx="12192001" cy="4863404"/>
          </a:xfrm>
          <a:prstGeom prst="rect">
            <a:avLst/>
          </a:prstGeom>
        </p:spPr>
      </p:pic>
    </p:spTree>
    <p:custDataLst>
      <p:tags r:id="rId1"/>
    </p:custDataLst>
    <p:extLst>
      <p:ext uri="{BB962C8B-B14F-4D97-AF65-F5344CB8AC3E}">
        <p14:creationId xmlns:p14="http://schemas.microsoft.com/office/powerpoint/2010/main" val="106775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EAA383-F3EE-5612-B68B-7760330A2FA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8988A10F-E427-98E9-7BDB-4B46EB941DF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a:extLst>
              <a:ext uri="{FF2B5EF4-FFF2-40B4-BE49-F238E27FC236}">
                <a16:creationId xmlns:a16="http://schemas.microsoft.com/office/drawing/2014/main" id="{490F6CD2-7C11-17F4-5BDA-47BBBF67A887}"/>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3797084" y="759417"/>
            <a:ext cx="4633993" cy="4138047"/>
          </a:xfrm>
          <a:prstGeom prst="rect">
            <a:avLst/>
          </a:prstGeom>
        </p:spPr>
      </p:pic>
      <p:pic>
        <p:nvPicPr>
          <p:cNvPr id="7" name="Picture 6" descr="A black screen with a play button&#10;&#10;AI-generated content may be incorrect.">
            <a:extLst>
              <a:ext uri="{FF2B5EF4-FFF2-40B4-BE49-F238E27FC236}">
                <a16:creationId xmlns:a16="http://schemas.microsoft.com/office/drawing/2014/main" id="{4F509830-E561-648A-9813-87228AD6CD5A}"/>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4200040" y="1286359"/>
            <a:ext cx="3766089" cy="2340244"/>
          </a:xfrm>
          <a:prstGeom prst="rect">
            <a:avLst/>
          </a:prstGeom>
        </p:spPr>
      </p:pic>
      <p:sp>
        <p:nvSpPr>
          <p:cNvPr id="10" name="TextBox 9">
            <a:extLst>
              <a:ext uri="{FF2B5EF4-FFF2-40B4-BE49-F238E27FC236}">
                <a16:creationId xmlns:a16="http://schemas.microsoft.com/office/drawing/2014/main" id="{EF59BAA7-01FD-D9B7-57CB-15757C21FB5F}"/>
              </a:ext>
            </a:extLst>
          </p:cNvPr>
          <p:cNvSpPr txBox="1"/>
          <p:nvPr/>
        </p:nvSpPr>
        <p:spPr>
          <a:xfrm>
            <a:off x="0" y="5753621"/>
            <a:ext cx="12191999" cy="871008"/>
          </a:xfrm>
          <a:prstGeom prst="rect">
            <a:avLst/>
          </a:prstGeom>
          <a:noFill/>
        </p:spPr>
        <p:txBody>
          <a:bodyPr wrap="square" rtlCol="0">
            <a:spAutoFit/>
          </a:bodyPr>
          <a:lstStyle/>
          <a:p>
            <a:pPr algn="ctr"/>
            <a:r>
              <a:rPr lang="en-GB" sz="2530" dirty="0">
                <a:latin typeface="Verdana" panose="020B0604030504040204" pitchFamily="34" charset="0"/>
                <a:ea typeface="Verdana" panose="020B0604030504040204" pitchFamily="34" charset="0"/>
                <a:cs typeface="Verdana" panose="020B0604030504040204" pitchFamily="34" charset="0"/>
              </a:rPr>
              <a:t>Ask an AI voice assistant to play the trailer </a:t>
            </a:r>
          </a:p>
          <a:p>
            <a:pPr algn="ctr"/>
            <a:r>
              <a:rPr lang="en-GB" sz="2530" dirty="0">
                <a:latin typeface="Verdana" panose="020B0604030504040204" pitchFamily="34" charset="0"/>
                <a:ea typeface="Verdana" panose="020B0604030504040204" pitchFamily="34" charset="0"/>
                <a:cs typeface="Verdana" panose="020B0604030504040204" pitchFamily="34" charset="0"/>
              </a:rPr>
              <a:t>for a film that you’d like to see</a:t>
            </a:r>
          </a:p>
        </p:txBody>
      </p:sp>
    </p:spTree>
    <p:extLst>
      <p:ext uri="{BB962C8B-B14F-4D97-AF65-F5344CB8AC3E}">
        <p14:creationId xmlns:p14="http://schemas.microsoft.com/office/powerpoint/2010/main" val="22513970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7BB36D-0766-933C-29ED-1EA6BC2F3D1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375F8A2-AD32-8AC2-FF23-99178468DAA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descr="A screenshot of a game&#10;&#10;AI-generated content may be incorrect.">
            <a:extLst>
              <a:ext uri="{FF2B5EF4-FFF2-40B4-BE49-F238E27FC236}">
                <a16:creationId xmlns:a16="http://schemas.microsoft.com/office/drawing/2014/main" id="{4FFCA1C3-A9E8-CFFC-9225-CE37C4086FC1}"/>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2417736" y="1007390"/>
            <a:ext cx="3378630" cy="2991173"/>
          </a:xfrm>
          <a:prstGeom prst="rect">
            <a:avLst/>
          </a:prstGeom>
        </p:spPr>
      </p:pic>
      <p:pic>
        <p:nvPicPr>
          <p:cNvPr id="6" name="Picture 5" descr="A screenshot of a game&#10;&#10;AI-generated content may be incorrect.">
            <a:extLst>
              <a:ext uri="{FF2B5EF4-FFF2-40B4-BE49-F238E27FC236}">
                <a16:creationId xmlns:a16="http://schemas.microsoft.com/office/drawing/2014/main" id="{8ECE3771-8C8A-37AE-AF05-1D9BE5730BC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7284202" y="3146156"/>
            <a:ext cx="2526225" cy="1534332"/>
          </a:xfrm>
          <a:prstGeom prst="rect">
            <a:avLst/>
          </a:prstGeom>
        </p:spPr>
      </p:pic>
      <p:sp>
        <p:nvSpPr>
          <p:cNvPr id="7" name="TextBox 6">
            <a:extLst>
              <a:ext uri="{FF2B5EF4-FFF2-40B4-BE49-F238E27FC236}">
                <a16:creationId xmlns:a16="http://schemas.microsoft.com/office/drawing/2014/main" id="{A19C608D-8393-C8CD-37A1-46ED1AF08DE6}"/>
              </a:ext>
            </a:extLst>
          </p:cNvPr>
          <p:cNvSpPr txBox="1"/>
          <p:nvPr/>
        </p:nvSpPr>
        <p:spPr>
          <a:xfrm>
            <a:off x="0" y="5753621"/>
            <a:ext cx="12191999" cy="871008"/>
          </a:xfrm>
          <a:prstGeom prst="rect">
            <a:avLst/>
          </a:prstGeom>
          <a:noFill/>
        </p:spPr>
        <p:txBody>
          <a:bodyPr wrap="square" rtlCol="0">
            <a:spAutoFit/>
          </a:bodyPr>
          <a:lstStyle/>
          <a:p>
            <a:pPr algn="ctr"/>
            <a:r>
              <a:rPr lang="en-GB" sz="2530" dirty="0">
                <a:latin typeface="Verdana" panose="020B0604030504040204" pitchFamily="34" charset="0"/>
                <a:ea typeface="Verdana" panose="020B0604030504040204" pitchFamily="34" charset="0"/>
                <a:cs typeface="Verdana" panose="020B0604030504040204" pitchFamily="34" charset="0"/>
              </a:rPr>
              <a:t>Use AI to edit a picture of your friend so that it makes them look </a:t>
            </a:r>
          </a:p>
          <a:p>
            <a:pPr algn="ctr"/>
            <a:r>
              <a:rPr lang="en-GB" sz="2530" dirty="0">
                <a:latin typeface="Verdana" panose="020B0604030504040204" pitchFamily="34" charset="0"/>
                <a:ea typeface="Verdana" panose="020B0604030504040204" pitchFamily="34" charset="0"/>
                <a:cs typeface="Verdana" panose="020B0604030504040204" pitchFamily="34" charset="0"/>
              </a:rPr>
              <a:t>silly and then posting it in your group chat</a:t>
            </a:r>
          </a:p>
        </p:txBody>
      </p:sp>
    </p:spTree>
    <p:extLst>
      <p:ext uri="{BB962C8B-B14F-4D97-AF65-F5344CB8AC3E}">
        <p14:creationId xmlns:p14="http://schemas.microsoft.com/office/powerpoint/2010/main" val="31829500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7A46A6-15A4-08AF-7892-055201891B26}"/>
            </a:ext>
          </a:extLst>
        </p:cNvPr>
        <p:cNvGrpSpPr/>
        <p:nvPr/>
      </p:nvGrpSpPr>
      <p:grpSpPr>
        <a:xfrm>
          <a:off x="0" y="0"/>
          <a:ext cx="0" cy="0"/>
          <a:chOff x="0" y="0"/>
          <a:chExt cx="0" cy="0"/>
        </a:xfrm>
      </p:grpSpPr>
      <p:pic>
        <p:nvPicPr>
          <p:cNvPr id="3" name="Picture 2" descr="A green rectangle with white border&#10;&#10;AI-generated content may be incorrect.">
            <a:extLst>
              <a:ext uri="{FF2B5EF4-FFF2-40B4-BE49-F238E27FC236}">
                <a16:creationId xmlns:a16="http://schemas.microsoft.com/office/drawing/2014/main" id="{FA9B2EA8-3C64-B079-5D8C-F431E161759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descr="A screenshot of a game&#10;&#10;AI-generated content may be incorrect.">
            <a:extLst>
              <a:ext uri="{FF2B5EF4-FFF2-40B4-BE49-F238E27FC236}">
                <a16:creationId xmlns:a16="http://schemas.microsoft.com/office/drawing/2014/main" id="{87FF8C5A-566D-ADE2-608D-6FE536676401}"/>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2309246" y="495946"/>
            <a:ext cx="2495229" cy="1565328"/>
          </a:xfrm>
          <a:prstGeom prst="rect">
            <a:avLst/>
          </a:prstGeom>
        </p:spPr>
      </p:pic>
      <p:pic>
        <p:nvPicPr>
          <p:cNvPr id="6" name="Picture 5" descr="A screenshot of a game&#10;&#10;AI-generated content may be incorrect.">
            <a:extLst>
              <a:ext uri="{FF2B5EF4-FFF2-40B4-BE49-F238E27FC236}">
                <a16:creationId xmlns:a16="http://schemas.microsoft.com/office/drawing/2014/main" id="{5E9DDE26-1A87-A99A-1F63-C4B11BA49479}"/>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4695986" y="2061274"/>
            <a:ext cx="5222929" cy="3115159"/>
          </a:xfrm>
          <a:prstGeom prst="rect">
            <a:avLst/>
          </a:prstGeom>
        </p:spPr>
      </p:pic>
      <p:sp>
        <p:nvSpPr>
          <p:cNvPr id="7" name="TextBox 6">
            <a:extLst>
              <a:ext uri="{FF2B5EF4-FFF2-40B4-BE49-F238E27FC236}">
                <a16:creationId xmlns:a16="http://schemas.microsoft.com/office/drawing/2014/main" id="{D25BBE58-0D75-C33B-E2DA-FD2192BE0EF7}"/>
              </a:ext>
            </a:extLst>
          </p:cNvPr>
          <p:cNvSpPr txBox="1"/>
          <p:nvPr/>
        </p:nvSpPr>
        <p:spPr>
          <a:xfrm>
            <a:off x="0" y="5753621"/>
            <a:ext cx="12191999" cy="871008"/>
          </a:xfrm>
          <a:prstGeom prst="rect">
            <a:avLst/>
          </a:prstGeom>
          <a:noFill/>
        </p:spPr>
        <p:txBody>
          <a:bodyPr wrap="square" rtlCol="0">
            <a:spAutoFit/>
          </a:bodyPr>
          <a:lstStyle/>
          <a:p>
            <a:pPr algn="ctr"/>
            <a:r>
              <a:rPr lang="en-GB" sz="2530" dirty="0">
                <a:latin typeface="Verdana" panose="020B0604030504040204" pitchFamily="34" charset="0"/>
                <a:ea typeface="Verdana" panose="020B0604030504040204" pitchFamily="34" charset="0"/>
                <a:cs typeface="Verdana" panose="020B0604030504040204" pitchFamily="34" charset="0"/>
              </a:rPr>
              <a:t>Ask AI to create a picture for a design competition </a:t>
            </a:r>
          </a:p>
          <a:p>
            <a:pPr algn="ctr"/>
            <a:r>
              <a:rPr lang="en-GB" sz="2530" dirty="0">
                <a:latin typeface="Verdana" panose="020B0604030504040204" pitchFamily="34" charset="0"/>
                <a:ea typeface="Verdana" panose="020B0604030504040204" pitchFamily="34" charset="0"/>
                <a:cs typeface="Verdana" panose="020B0604030504040204" pitchFamily="34" charset="0"/>
              </a:rPr>
              <a:t>that your school has set up</a:t>
            </a:r>
          </a:p>
        </p:txBody>
      </p:sp>
    </p:spTree>
    <p:extLst>
      <p:ext uri="{BB962C8B-B14F-4D97-AF65-F5344CB8AC3E}">
        <p14:creationId xmlns:p14="http://schemas.microsoft.com/office/powerpoint/2010/main" val="42287758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3" presetClass="entr" presetSubtype="16" fill="hold" nodeType="afterEffect">
                                  <p:stCondLst>
                                    <p:cond delay="50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E91CB6-207C-E259-5916-1D39E4BF793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98BE85D-AFCD-EB8F-191A-A0ADBBB1112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descr="A white and grey object on a black background&#10;&#10;AI-generated content may be incorrect.">
            <a:extLst>
              <a:ext uri="{FF2B5EF4-FFF2-40B4-BE49-F238E27FC236}">
                <a16:creationId xmlns:a16="http://schemas.microsoft.com/office/drawing/2014/main" id="{B6A668D7-B2FC-D560-4D10-6EFD40E0D9E0}"/>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4881966" y="4122548"/>
            <a:ext cx="2402237" cy="1255363"/>
          </a:xfrm>
          <a:prstGeom prst="rect">
            <a:avLst/>
          </a:prstGeom>
        </p:spPr>
      </p:pic>
      <p:pic>
        <p:nvPicPr>
          <p:cNvPr id="8" name="Picture 7" descr="A black background with musical notes&#10;&#10;AI-generated content may be incorrect.">
            <a:extLst>
              <a:ext uri="{FF2B5EF4-FFF2-40B4-BE49-F238E27FC236}">
                <a16:creationId xmlns:a16="http://schemas.microsoft.com/office/drawing/2014/main" id="{7824C0DB-E9A2-5667-0069-1B5BF3FA1AD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4062549" y="3138305"/>
            <a:ext cx="635788" cy="985639"/>
          </a:xfrm>
          <a:prstGeom prst="rect">
            <a:avLst/>
          </a:prstGeom>
        </p:spPr>
      </p:pic>
      <p:pic>
        <p:nvPicPr>
          <p:cNvPr id="9" name="Picture 8" descr="A black background with musical notes&#10;&#10;AI-generated content may be incorrect.">
            <a:extLst>
              <a:ext uri="{FF2B5EF4-FFF2-40B4-BE49-F238E27FC236}">
                <a16:creationId xmlns:a16="http://schemas.microsoft.com/office/drawing/2014/main" id="{CCC90378-7CE6-52D4-3680-A05C3AC336BF}"/>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2034862" y="4125204"/>
            <a:ext cx="364840" cy="982913"/>
          </a:xfrm>
          <a:prstGeom prst="rect">
            <a:avLst/>
          </a:prstGeom>
        </p:spPr>
      </p:pic>
      <p:pic>
        <p:nvPicPr>
          <p:cNvPr id="10" name="Picture 9" descr="A black background with musical notes&#10;&#10;AI-generated content may be incorrect.">
            <a:extLst>
              <a:ext uri="{FF2B5EF4-FFF2-40B4-BE49-F238E27FC236}">
                <a16:creationId xmlns:a16="http://schemas.microsoft.com/office/drawing/2014/main" id="{57F5DCAE-C91C-A16A-F7DC-E44A932937B6}"/>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2034862" y="2499122"/>
            <a:ext cx="1404962" cy="1077444"/>
          </a:xfrm>
          <a:prstGeom prst="rect">
            <a:avLst/>
          </a:prstGeom>
        </p:spPr>
      </p:pic>
      <p:pic>
        <p:nvPicPr>
          <p:cNvPr id="11" name="Picture 10" descr="A black background with musical notes&#10;&#10;AI-generated content may be incorrect.">
            <a:extLst>
              <a:ext uri="{FF2B5EF4-FFF2-40B4-BE49-F238E27FC236}">
                <a16:creationId xmlns:a16="http://schemas.microsoft.com/office/drawing/2014/main" id="{AD6E141D-20F8-7C88-DD4D-08369B2A0B12}"/>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4210532" y="1739981"/>
            <a:ext cx="805605" cy="1077443"/>
          </a:xfrm>
          <a:prstGeom prst="rect">
            <a:avLst/>
          </a:prstGeom>
        </p:spPr>
      </p:pic>
      <p:pic>
        <p:nvPicPr>
          <p:cNvPr id="12" name="Picture 11" descr="A black background with musical notes&#10;&#10;AI-generated content may be incorrect.">
            <a:extLst>
              <a:ext uri="{FF2B5EF4-FFF2-40B4-BE49-F238E27FC236}">
                <a16:creationId xmlns:a16="http://schemas.microsoft.com/office/drawing/2014/main" id="{342B93D4-6EA4-246C-D4F2-982BF6672C82}"/>
              </a:ext>
            </a:extLst>
          </p:cNvPr>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a:off x="6096000" y="1930646"/>
            <a:ext cx="788126" cy="886778"/>
          </a:xfrm>
          <a:prstGeom prst="rect">
            <a:avLst/>
          </a:prstGeom>
        </p:spPr>
      </p:pic>
      <p:pic>
        <p:nvPicPr>
          <p:cNvPr id="13" name="Picture 12" descr="A black background with musical notes&#10;&#10;AI-generated content may be incorrect.">
            <a:extLst>
              <a:ext uri="{FF2B5EF4-FFF2-40B4-BE49-F238E27FC236}">
                <a16:creationId xmlns:a16="http://schemas.microsoft.com/office/drawing/2014/main" id="{77BE9537-B408-3F44-E1E8-C412CF74C233}"/>
              </a:ext>
            </a:extLst>
          </p:cNvPr>
          <p:cNvPicPr>
            <a:picLocks noChangeAspect="1"/>
          </p:cNvPicPr>
          <p:nvPr/>
        </p:nvPicPr>
        <p:blipFill>
          <a:blip r:embed="rId9" cstate="print">
            <a:extLst>
              <a:ext uri="{28A0092B-C50C-407E-A947-70E740481C1C}">
                <a14:useLocalDpi xmlns:a14="http://schemas.microsoft.com/office/drawing/2010/main"/>
              </a:ext>
            </a:extLst>
          </a:blip>
          <a:srcRect/>
          <a:stretch>
            <a:fillRect/>
          </a:stretch>
        </p:blipFill>
        <p:spPr>
          <a:xfrm>
            <a:off x="7471954" y="1831786"/>
            <a:ext cx="1306286" cy="985638"/>
          </a:xfrm>
          <a:prstGeom prst="rect">
            <a:avLst/>
          </a:prstGeom>
        </p:spPr>
      </p:pic>
      <p:pic>
        <p:nvPicPr>
          <p:cNvPr id="14" name="Picture 13" descr="A black background with musical notes&#10;&#10;AI-generated content may be incorrect.">
            <a:extLst>
              <a:ext uri="{FF2B5EF4-FFF2-40B4-BE49-F238E27FC236}">
                <a16:creationId xmlns:a16="http://schemas.microsoft.com/office/drawing/2014/main" id="{B86CB855-6206-D57E-A1CD-642B9E8E865B}"/>
              </a:ext>
            </a:extLst>
          </p:cNvPr>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a:xfrm>
            <a:off x="8229662" y="3348574"/>
            <a:ext cx="431012" cy="985638"/>
          </a:xfrm>
          <a:prstGeom prst="rect">
            <a:avLst/>
          </a:prstGeom>
        </p:spPr>
      </p:pic>
      <p:pic>
        <p:nvPicPr>
          <p:cNvPr id="15" name="Picture 14" descr="A black background with musical notes&#10;&#10;AI-generated content may be incorrect.">
            <a:extLst>
              <a:ext uri="{FF2B5EF4-FFF2-40B4-BE49-F238E27FC236}">
                <a16:creationId xmlns:a16="http://schemas.microsoft.com/office/drawing/2014/main" id="{B786CFC4-463C-0AD8-993D-F4AEF20432AA}"/>
              </a:ext>
            </a:extLst>
          </p:cNvPr>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a:xfrm>
            <a:off x="9548948" y="2817424"/>
            <a:ext cx="1112517" cy="985637"/>
          </a:xfrm>
          <a:prstGeom prst="rect">
            <a:avLst/>
          </a:prstGeom>
        </p:spPr>
      </p:pic>
      <p:pic>
        <p:nvPicPr>
          <p:cNvPr id="16" name="Picture 15" descr="A black background with musical notes&#10;&#10;AI-generated content may be incorrect.">
            <a:extLst>
              <a:ext uri="{FF2B5EF4-FFF2-40B4-BE49-F238E27FC236}">
                <a16:creationId xmlns:a16="http://schemas.microsoft.com/office/drawing/2014/main" id="{C4F07166-E53E-66FD-1AD6-72305ECB4FA8}"/>
              </a:ext>
            </a:extLst>
          </p:cNvPr>
          <p:cNvPicPr>
            <a:picLocks noChangeAspect="1"/>
          </p:cNvPicPr>
          <p:nvPr/>
        </p:nvPicPr>
        <p:blipFill>
          <a:blip r:embed="rId12" cstate="print">
            <a:extLst>
              <a:ext uri="{28A0092B-C50C-407E-A947-70E740481C1C}">
                <a14:useLocalDpi xmlns:a14="http://schemas.microsoft.com/office/drawing/2010/main"/>
              </a:ext>
            </a:extLst>
          </a:blip>
          <a:srcRect/>
          <a:stretch>
            <a:fillRect/>
          </a:stretch>
        </p:blipFill>
        <p:spPr>
          <a:xfrm>
            <a:off x="9757954" y="4125205"/>
            <a:ext cx="903512" cy="985637"/>
          </a:xfrm>
          <a:prstGeom prst="rect">
            <a:avLst/>
          </a:prstGeom>
        </p:spPr>
      </p:pic>
      <p:sp>
        <p:nvSpPr>
          <p:cNvPr id="18" name="TextBox 17">
            <a:extLst>
              <a:ext uri="{FF2B5EF4-FFF2-40B4-BE49-F238E27FC236}">
                <a16:creationId xmlns:a16="http://schemas.microsoft.com/office/drawing/2014/main" id="{5D3901C6-B2D3-1A49-FBF9-05A1B6FCCFA7}"/>
              </a:ext>
            </a:extLst>
          </p:cNvPr>
          <p:cNvSpPr txBox="1"/>
          <p:nvPr/>
        </p:nvSpPr>
        <p:spPr>
          <a:xfrm>
            <a:off x="-1199" y="5948588"/>
            <a:ext cx="12193199" cy="484748"/>
          </a:xfrm>
          <a:prstGeom prst="rect">
            <a:avLst/>
          </a:prstGeom>
          <a:noFill/>
        </p:spPr>
        <p:txBody>
          <a:bodyPr wrap="square" rtlCol="0">
            <a:spAutoFit/>
          </a:bodyPr>
          <a:lstStyle/>
          <a:p>
            <a:pPr algn="ctr"/>
            <a:r>
              <a:rPr lang="en-GB" sz="2530" dirty="0">
                <a:latin typeface="Verdana" panose="020B0604030504040204" pitchFamily="34" charset="0"/>
                <a:ea typeface="Verdana" panose="020B0604030504040204" pitchFamily="34" charset="0"/>
                <a:cs typeface="Verdana" panose="020B0604030504040204" pitchFamily="34" charset="0"/>
              </a:rPr>
              <a:t>Ask AI to create a piece of music for you</a:t>
            </a:r>
          </a:p>
        </p:txBody>
      </p:sp>
    </p:spTree>
    <p:extLst>
      <p:ext uri="{BB962C8B-B14F-4D97-AF65-F5344CB8AC3E}">
        <p14:creationId xmlns:p14="http://schemas.microsoft.com/office/powerpoint/2010/main" val="9949278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ccel="50000" autoRev="1" fill="hold" nodeType="withEffect" p14:presetBounceEnd="50000">
                                      <p:stCondLst>
                                        <p:cond delay="0"/>
                                      </p:stCondLst>
                                      <p:childTnLst>
                                        <p:animScale p14:bounceEnd="50000">
                                          <p:cBhvr>
                                            <p:cTn id="6" dur="1000" fill="hold"/>
                                            <p:tgtEl>
                                              <p:spTgt spid="9"/>
                                            </p:tgtEl>
                                          </p:cBhvr>
                                          <p:by x="50000" y="50000"/>
                                        </p:animScale>
                                      </p:childTnLst>
                                    </p:cTn>
                                  </p:par>
                                  <p:par>
                                    <p:cTn id="7" presetID="6" presetClass="emph" presetSubtype="0" repeatCount="indefinite" accel="50000" autoRev="1" fill="hold" nodeType="withEffect" p14:presetBounceEnd="50000">
                                      <p:stCondLst>
                                        <p:cond delay="0"/>
                                      </p:stCondLst>
                                      <p:childTnLst>
                                        <p:animScale p14:bounceEnd="50000">
                                          <p:cBhvr>
                                            <p:cTn id="8" dur="1000" fill="hold"/>
                                            <p:tgtEl>
                                              <p:spTgt spid="11"/>
                                            </p:tgtEl>
                                          </p:cBhvr>
                                          <p:by x="50000" y="50000"/>
                                        </p:animScale>
                                      </p:childTnLst>
                                    </p:cTn>
                                  </p:par>
                                  <p:par>
                                    <p:cTn id="9" presetID="6" presetClass="emph" presetSubtype="0" repeatCount="indefinite" accel="50000" autoRev="1" fill="hold" nodeType="withEffect" p14:presetBounceEnd="50000">
                                      <p:stCondLst>
                                        <p:cond delay="0"/>
                                      </p:stCondLst>
                                      <p:childTnLst>
                                        <p:animScale p14:bounceEnd="50000">
                                          <p:cBhvr>
                                            <p:cTn id="10" dur="1000" fill="hold"/>
                                            <p:tgtEl>
                                              <p:spTgt spid="14"/>
                                            </p:tgtEl>
                                          </p:cBhvr>
                                          <p:by x="50000" y="50000"/>
                                        </p:animScale>
                                      </p:childTnLst>
                                    </p:cTn>
                                  </p:par>
                                  <p:par>
                                    <p:cTn id="11" presetID="6" presetClass="emph" presetSubtype="0" repeatCount="indefinite" accel="50000" autoRev="1" fill="hold" nodeType="withEffect" p14:presetBounceEnd="50000">
                                      <p:stCondLst>
                                        <p:cond delay="0"/>
                                      </p:stCondLst>
                                      <p:childTnLst>
                                        <p:animScale p14:bounceEnd="50000">
                                          <p:cBhvr>
                                            <p:cTn id="12" dur="1000" fill="hold"/>
                                            <p:tgtEl>
                                              <p:spTgt spid="12"/>
                                            </p:tgtEl>
                                          </p:cBhvr>
                                          <p:by x="50000" y="50000"/>
                                        </p:animScale>
                                      </p:childTnLst>
                                    </p:cTn>
                                  </p:par>
                                  <p:par>
                                    <p:cTn id="13" presetID="6" presetClass="emph" presetSubtype="0" repeatCount="indefinite" accel="50000" autoRev="1" fill="hold" nodeType="withEffect" p14:presetBounceEnd="50000">
                                      <p:stCondLst>
                                        <p:cond delay="100"/>
                                      </p:stCondLst>
                                      <p:childTnLst>
                                        <p:animScale p14:bounceEnd="50000">
                                          <p:cBhvr>
                                            <p:cTn id="14" dur="1000" fill="hold"/>
                                            <p:tgtEl>
                                              <p:spTgt spid="8"/>
                                            </p:tgtEl>
                                          </p:cBhvr>
                                          <p:by x="150000" y="150000"/>
                                        </p:animScale>
                                      </p:childTnLst>
                                    </p:cTn>
                                  </p:par>
                                  <p:par>
                                    <p:cTn id="15" presetID="6" presetClass="emph" presetSubtype="0" repeatCount="indefinite" accel="50000" autoRev="1" fill="hold" nodeType="withEffect" p14:presetBounceEnd="50000">
                                      <p:stCondLst>
                                        <p:cond delay="100"/>
                                      </p:stCondLst>
                                      <p:childTnLst>
                                        <p:animScale p14:bounceEnd="50000">
                                          <p:cBhvr>
                                            <p:cTn id="16" dur="1000" fill="hold"/>
                                            <p:tgtEl>
                                              <p:spTgt spid="16"/>
                                            </p:tgtEl>
                                          </p:cBhvr>
                                          <p:by x="150000" y="150000"/>
                                        </p:animScale>
                                      </p:childTnLst>
                                    </p:cTn>
                                  </p:par>
                                  <p:par>
                                    <p:cTn id="17" presetID="6" presetClass="emph" presetSubtype="0" repeatCount="indefinite" accel="50000" autoRev="1" fill="hold" nodeType="withEffect" p14:presetBounceEnd="50000">
                                      <p:stCondLst>
                                        <p:cond delay="100"/>
                                      </p:stCondLst>
                                      <p:childTnLst>
                                        <p:animScale p14:bounceEnd="50000">
                                          <p:cBhvr>
                                            <p:cTn id="18" dur="1000" fill="hold"/>
                                            <p:tgtEl>
                                              <p:spTgt spid="10"/>
                                            </p:tgtEl>
                                          </p:cBhvr>
                                          <p:by x="150000" y="150000"/>
                                        </p:animScale>
                                      </p:childTnLst>
                                    </p:cTn>
                                  </p:par>
                                  <p:par>
                                    <p:cTn id="19" presetID="6" presetClass="emph" presetSubtype="0" repeatCount="indefinite" accel="50000" autoRev="1" fill="hold" nodeType="withEffect" p14:presetBounceEnd="50000">
                                      <p:stCondLst>
                                        <p:cond delay="0"/>
                                      </p:stCondLst>
                                      <p:childTnLst>
                                        <p:animScale p14:bounceEnd="50000">
                                          <p:cBhvr>
                                            <p:cTn id="20" dur="1000" fill="hold"/>
                                            <p:tgtEl>
                                              <p:spTgt spid="13"/>
                                            </p:tgtEl>
                                          </p:cBhvr>
                                          <p:by x="150000" y="150000"/>
                                        </p:animScale>
                                      </p:childTnLst>
                                    </p:cTn>
                                  </p:par>
                                  <p:par>
                                    <p:cTn id="21" presetID="6" presetClass="emph" presetSubtype="0" repeatCount="indefinite" accel="50000" autoRev="1" fill="hold" nodeType="withEffect" p14:presetBounceEnd="50000">
                                      <p:stCondLst>
                                        <p:cond delay="0"/>
                                      </p:stCondLst>
                                      <p:childTnLst>
                                        <p:animScale p14:bounceEnd="50000">
                                          <p:cBhvr>
                                            <p:cTn id="22" dur="1000" fill="hold"/>
                                            <p:tgtEl>
                                              <p:spTgt spid="1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accel="50000" autoRev="1" fill="hold" nodeType="withEffect">
                                      <p:stCondLst>
                                        <p:cond delay="0"/>
                                      </p:stCondLst>
                                      <p:childTnLst>
                                        <p:animScale>
                                          <p:cBhvr>
                                            <p:cTn id="6" dur="1000" fill="hold"/>
                                            <p:tgtEl>
                                              <p:spTgt spid="9"/>
                                            </p:tgtEl>
                                          </p:cBhvr>
                                          <p:by x="50000" y="50000"/>
                                        </p:animScale>
                                      </p:childTnLst>
                                    </p:cTn>
                                  </p:par>
                                  <p:par>
                                    <p:cTn id="7" presetID="6" presetClass="emph" presetSubtype="0" repeatCount="indefinite" accel="50000" autoRev="1" fill="hold" nodeType="withEffect">
                                      <p:stCondLst>
                                        <p:cond delay="0"/>
                                      </p:stCondLst>
                                      <p:childTnLst>
                                        <p:animScale>
                                          <p:cBhvr>
                                            <p:cTn id="8" dur="1000" fill="hold"/>
                                            <p:tgtEl>
                                              <p:spTgt spid="11"/>
                                            </p:tgtEl>
                                          </p:cBhvr>
                                          <p:by x="50000" y="50000"/>
                                        </p:animScale>
                                      </p:childTnLst>
                                    </p:cTn>
                                  </p:par>
                                  <p:par>
                                    <p:cTn id="9" presetID="6" presetClass="emph" presetSubtype="0" repeatCount="indefinite" accel="50000" autoRev="1" fill="hold" nodeType="withEffect">
                                      <p:stCondLst>
                                        <p:cond delay="0"/>
                                      </p:stCondLst>
                                      <p:childTnLst>
                                        <p:animScale>
                                          <p:cBhvr>
                                            <p:cTn id="10" dur="1000" fill="hold"/>
                                            <p:tgtEl>
                                              <p:spTgt spid="14"/>
                                            </p:tgtEl>
                                          </p:cBhvr>
                                          <p:by x="50000" y="50000"/>
                                        </p:animScale>
                                      </p:childTnLst>
                                    </p:cTn>
                                  </p:par>
                                  <p:par>
                                    <p:cTn id="11" presetID="6" presetClass="emph" presetSubtype="0" repeatCount="indefinite" accel="50000" autoRev="1" fill="hold" nodeType="withEffect">
                                      <p:stCondLst>
                                        <p:cond delay="0"/>
                                      </p:stCondLst>
                                      <p:childTnLst>
                                        <p:animScale>
                                          <p:cBhvr>
                                            <p:cTn id="12" dur="1000" fill="hold"/>
                                            <p:tgtEl>
                                              <p:spTgt spid="12"/>
                                            </p:tgtEl>
                                          </p:cBhvr>
                                          <p:by x="50000" y="50000"/>
                                        </p:animScale>
                                      </p:childTnLst>
                                    </p:cTn>
                                  </p:par>
                                  <p:par>
                                    <p:cTn id="13" presetID="6" presetClass="emph" presetSubtype="0" repeatCount="indefinite" accel="50000" autoRev="1" fill="hold" nodeType="withEffect">
                                      <p:stCondLst>
                                        <p:cond delay="100"/>
                                      </p:stCondLst>
                                      <p:childTnLst>
                                        <p:animScale>
                                          <p:cBhvr>
                                            <p:cTn id="14" dur="1000" fill="hold"/>
                                            <p:tgtEl>
                                              <p:spTgt spid="8"/>
                                            </p:tgtEl>
                                          </p:cBhvr>
                                          <p:by x="150000" y="150000"/>
                                        </p:animScale>
                                      </p:childTnLst>
                                    </p:cTn>
                                  </p:par>
                                  <p:par>
                                    <p:cTn id="15" presetID="6" presetClass="emph" presetSubtype="0" repeatCount="indefinite" accel="50000" autoRev="1" fill="hold" nodeType="withEffect">
                                      <p:stCondLst>
                                        <p:cond delay="100"/>
                                      </p:stCondLst>
                                      <p:childTnLst>
                                        <p:animScale>
                                          <p:cBhvr>
                                            <p:cTn id="16" dur="1000" fill="hold"/>
                                            <p:tgtEl>
                                              <p:spTgt spid="16"/>
                                            </p:tgtEl>
                                          </p:cBhvr>
                                          <p:by x="150000" y="150000"/>
                                        </p:animScale>
                                      </p:childTnLst>
                                    </p:cTn>
                                  </p:par>
                                  <p:par>
                                    <p:cTn id="17" presetID="6" presetClass="emph" presetSubtype="0" repeatCount="indefinite" accel="50000" autoRev="1" fill="hold" nodeType="withEffect">
                                      <p:stCondLst>
                                        <p:cond delay="100"/>
                                      </p:stCondLst>
                                      <p:childTnLst>
                                        <p:animScale>
                                          <p:cBhvr>
                                            <p:cTn id="18" dur="1000" fill="hold"/>
                                            <p:tgtEl>
                                              <p:spTgt spid="10"/>
                                            </p:tgtEl>
                                          </p:cBhvr>
                                          <p:by x="150000" y="150000"/>
                                        </p:animScale>
                                      </p:childTnLst>
                                    </p:cTn>
                                  </p:par>
                                  <p:par>
                                    <p:cTn id="19" presetID="6" presetClass="emph" presetSubtype="0" repeatCount="indefinite" accel="50000" autoRev="1" fill="hold" nodeType="withEffect">
                                      <p:stCondLst>
                                        <p:cond delay="0"/>
                                      </p:stCondLst>
                                      <p:childTnLst>
                                        <p:animScale>
                                          <p:cBhvr>
                                            <p:cTn id="20" dur="1000" fill="hold"/>
                                            <p:tgtEl>
                                              <p:spTgt spid="13"/>
                                            </p:tgtEl>
                                          </p:cBhvr>
                                          <p:by x="150000" y="150000"/>
                                        </p:animScale>
                                      </p:childTnLst>
                                    </p:cTn>
                                  </p:par>
                                  <p:par>
                                    <p:cTn id="21" presetID="6" presetClass="emph" presetSubtype="0" repeatCount="indefinite" accel="50000" autoRev="1" fill="hold" nodeType="withEffect">
                                      <p:stCondLst>
                                        <p:cond delay="0"/>
                                      </p:stCondLst>
                                      <p:childTnLst>
                                        <p:animScale>
                                          <p:cBhvr>
                                            <p:cTn id="22" dur="1000" fill="hold"/>
                                            <p:tgtEl>
                                              <p:spTgt spid="1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66C271-B6D5-809C-FB5B-ACBAA6B62F5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93E4C559-D39E-A5BD-A84A-F5AA99AF628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descr="A screenshot of a game&#10;&#10;AI-generated content may be incorrect.">
            <a:extLst>
              <a:ext uri="{FF2B5EF4-FFF2-40B4-BE49-F238E27FC236}">
                <a16:creationId xmlns:a16="http://schemas.microsoft.com/office/drawing/2014/main" id="{42BA0137-770F-4A08-27F3-22822E6224A0}"/>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2293748" y="836908"/>
            <a:ext cx="2505561" cy="1565329"/>
          </a:xfrm>
          <a:prstGeom prst="rect">
            <a:avLst/>
          </a:prstGeom>
        </p:spPr>
      </p:pic>
      <p:pic>
        <p:nvPicPr>
          <p:cNvPr id="6" name="Picture 5" descr="A screenshot of a game&#10;&#10;AI-generated content may be incorrect.">
            <a:extLst>
              <a:ext uri="{FF2B5EF4-FFF2-40B4-BE49-F238E27FC236}">
                <a16:creationId xmlns:a16="http://schemas.microsoft.com/office/drawing/2014/main" id="{761F9C74-363F-BA67-4A7B-32CEF550D969}"/>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7392692" y="1580829"/>
            <a:ext cx="2505560" cy="1565328"/>
          </a:xfrm>
          <a:prstGeom prst="rect">
            <a:avLst/>
          </a:prstGeom>
        </p:spPr>
      </p:pic>
      <p:pic>
        <p:nvPicPr>
          <p:cNvPr id="7" name="Picture 6" descr="A screenshot of a game&#10;&#10;AI-generated content may be incorrect.">
            <a:extLst>
              <a:ext uri="{FF2B5EF4-FFF2-40B4-BE49-F238E27FC236}">
                <a16:creationId xmlns:a16="http://schemas.microsoft.com/office/drawing/2014/main" id="{A6BD7C41-38EA-45CB-ADEE-B8E747DBB2B9}"/>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7392692" y="3270142"/>
            <a:ext cx="2500395" cy="1565328"/>
          </a:xfrm>
          <a:prstGeom prst="rect">
            <a:avLst/>
          </a:prstGeom>
        </p:spPr>
      </p:pic>
      <p:sp>
        <p:nvSpPr>
          <p:cNvPr id="8" name="TextBox 7">
            <a:extLst>
              <a:ext uri="{FF2B5EF4-FFF2-40B4-BE49-F238E27FC236}">
                <a16:creationId xmlns:a16="http://schemas.microsoft.com/office/drawing/2014/main" id="{8B88FC85-2344-5891-537F-15C348AC4170}"/>
              </a:ext>
            </a:extLst>
          </p:cNvPr>
          <p:cNvSpPr txBox="1"/>
          <p:nvPr/>
        </p:nvSpPr>
        <p:spPr>
          <a:xfrm>
            <a:off x="0" y="5753621"/>
            <a:ext cx="12191999" cy="871008"/>
          </a:xfrm>
          <a:prstGeom prst="rect">
            <a:avLst/>
          </a:prstGeom>
          <a:noFill/>
        </p:spPr>
        <p:txBody>
          <a:bodyPr wrap="square" rtlCol="0">
            <a:spAutoFit/>
          </a:bodyPr>
          <a:lstStyle/>
          <a:p>
            <a:pPr algn="ctr"/>
            <a:r>
              <a:rPr lang="en-GB" sz="2530" dirty="0">
                <a:latin typeface="Verdana" panose="020B0604030504040204" pitchFamily="34" charset="0"/>
                <a:ea typeface="Verdana" panose="020B0604030504040204" pitchFamily="34" charset="0"/>
                <a:cs typeface="Verdana" panose="020B0604030504040204" pitchFamily="34" charset="0"/>
              </a:rPr>
              <a:t>Ask an AI website to create a new character </a:t>
            </a:r>
          </a:p>
          <a:p>
            <a:pPr algn="ctr"/>
            <a:r>
              <a:rPr lang="en-GB" sz="2530" dirty="0">
                <a:latin typeface="Verdana" panose="020B0604030504040204" pitchFamily="34" charset="0"/>
                <a:ea typeface="Verdana" panose="020B0604030504040204" pitchFamily="34" charset="0"/>
                <a:cs typeface="Verdana" panose="020B0604030504040204" pitchFamily="34" charset="0"/>
              </a:rPr>
              <a:t>and then speak to that character</a:t>
            </a:r>
          </a:p>
        </p:txBody>
      </p:sp>
    </p:spTree>
    <p:extLst>
      <p:ext uri="{BB962C8B-B14F-4D97-AF65-F5344CB8AC3E}">
        <p14:creationId xmlns:p14="http://schemas.microsoft.com/office/powerpoint/2010/main" val="467511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50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par>
                          <p:cTn id="14" fill="hold">
                            <p:stCondLst>
                              <p:cond delay="1500"/>
                            </p:stCondLst>
                            <p:childTnLst>
                              <p:par>
                                <p:cTn id="15" presetID="23" presetClass="entr" presetSubtype="16" fill="hold" nodeType="afterEffect">
                                  <p:stCondLst>
                                    <p:cond delay="50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4523B-0A54-094E-4131-F4A4E25D7D6D}"/>
            </a:ext>
          </a:extLst>
        </p:cNvPr>
        <p:cNvGrpSpPr/>
        <p:nvPr/>
      </p:nvGrpSpPr>
      <p:grpSpPr>
        <a:xfrm>
          <a:off x="0" y="0"/>
          <a:ext cx="0" cy="0"/>
          <a:chOff x="0" y="0"/>
          <a:chExt cx="0" cy="0"/>
        </a:xfrm>
      </p:grpSpPr>
      <p:pic>
        <p:nvPicPr>
          <p:cNvPr id="3" name="Picture 2" descr="A green object with a white spot&#10;&#10;AI-generated content may be incorrect.">
            <a:extLst>
              <a:ext uri="{FF2B5EF4-FFF2-40B4-BE49-F238E27FC236}">
                <a16:creationId xmlns:a16="http://schemas.microsoft.com/office/drawing/2014/main" id="{996B8681-7312-BFB2-D4E2-8E4A882DEF0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descr="A computer screen shot of a computer chip&#10;&#10;AI-generated content may be incorrect.">
            <a:extLst>
              <a:ext uri="{FF2B5EF4-FFF2-40B4-BE49-F238E27FC236}">
                <a16:creationId xmlns:a16="http://schemas.microsoft.com/office/drawing/2014/main" id="{0C4201CC-EDD7-7DBF-C30C-18BAE72D519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7" name="Picture 6" descr="A black rectangle with a white rectangle in the middle&#10;&#10;AI-generated content may be incorrect.">
            <a:extLst>
              <a:ext uri="{FF2B5EF4-FFF2-40B4-BE49-F238E27FC236}">
                <a16:creationId xmlns:a16="http://schemas.microsoft.com/office/drawing/2014/main" id="{EE154DC5-62DA-A0F2-2799-73087001ED8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8" name="TextBox 7">
            <a:extLst>
              <a:ext uri="{FF2B5EF4-FFF2-40B4-BE49-F238E27FC236}">
                <a16:creationId xmlns:a16="http://schemas.microsoft.com/office/drawing/2014/main" id="{996168B0-2942-AE66-FA71-704B2B85D3CA}"/>
              </a:ext>
            </a:extLst>
          </p:cNvPr>
          <p:cNvSpPr txBox="1"/>
          <p:nvPr/>
        </p:nvSpPr>
        <p:spPr>
          <a:xfrm>
            <a:off x="2462668" y="2828835"/>
            <a:ext cx="7266663" cy="1200329"/>
          </a:xfrm>
          <a:prstGeom prst="rect">
            <a:avLst/>
          </a:prstGeom>
          <a:noFill/>
        </p:spPr>
        <p:txBody>
          <a:bodyPr wrap="square" rtlCol="0">
            <a:spAutoFit/>
          </a:bodyPr>
          <a:lstStyle/>
          <a:p>
            <a:pPr algn="ctr"/>
            <a:r>
              <a:rPr lang="en-GB" sz="3600" b="1" dirty="0">
                <a:latin typeface="Verdana" panose="020B0604030504040204" pitchFamily="34" charset="0"/>
                <a:ea typeface="Verdana" panose="020B0604030504040204" pitchFamily="34" charset="0"/>
                <a:cs typeface="Verdana" panose="020B0604030504040204" pitchFamily="34" charset="0"/>
              </a:rPr>
              <a:t>Responding to </a:t>
            </a:r>
          </a:p>
          <a:p>
            <a:pPr algn="ctr"/>
            <a:r>
              <a:rPr lang="en-GB" sz="3600" b="1" dirty="0">
                <a:latin typeface="Verdana" panose="020B0604030504040204" pitchFamily="34" charset="0"/>
                <a:ea typeface="Verdana" panose="020B0604030504040204" pitchFamily="34" charset="0"/>
                <a:cs typeface="Verdana" panose="020B0604030504040204" pitchFamily="34" charset="0"/>
              </a:rPr>
              <a:t>misuses of AI</a:t>
            </a:r>
            <a:endParaRPr lang="en-GB" sz="3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80399242"/>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430CC-24FD-06D8-983E-03F35F0F52DE}"/>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6A704C64-25C8-8B8F-F720-DA92C2023EA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7" name="Picture 6" descr="A group of icons on a black background&#10;&#10;AI-generated content may be incorrect.">
            <a:extLst>
              <a:ext uri="{FF2B5EF4-FFF2-40B4-BE49-F238E27FC236}">
                <a16:creationId xmlns:a16="http://schemas.microsoft.com/office/drawing/2014/main" id="{18E4043D-4E6D-8999-C66A-E7345E07BCE7}"/>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472339" y="1348353"/>
            <a:ext cx="1522800" cy="1774556"/>
          </a:xfrm>
          <a:prstGeom prst="rect">
            <a:avLst/>
          </a:prstGeom>
        </p:spPr>
      </p:pic>
      <p:pic>
        <p:nvPicPr>
          <p:cNvPr id="8" name="Picture 7" descr="A group of icons on a black background&#10;&#10;AI-generated content may be incorrect.">
            <a:extLst>
              <a:ext uri="{FF2B5EF4-FFF2-40B4-BE49-F238E27FC236}">
                <a16:creationId xmlns:a16="http://schemas.microsoft.com/office/drawing/2014/main" id="{6C84D53B-8DEB-DD73-9F7C-A476DF58CA6A}"/>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5796366" y="697424"/>
            <a:ext cx="2402238" cy="2425484"/>
          </a:xfrm>
          <a:prstGeom prst="rect">
            <a:avLst/>
          </a:prstGeom>
        </p:spPr>
      </p:pic>
      <p:pic>
        <p:nvPicPr>
          <p:cNvPr id="9" name="Picture 8" descr="A group of icons on a black background&#10;&#10;AI-generated content may be incorrect.">
            <a:extLst>
              <a:ext uri="{FF2B5EF4-FFF2-40B4-BE49-F238E27FC236}">
                <a16:creationId xmlns:a16="http://schemas.microsoft.com/office/drawing/2014/main" id="{34ED8621-14BD-6010-FAA5-89B8ABFC4EB9}"/>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6679769" y="3735092"/>
            <a:ext cx="2712203" cy="1844298"/>
          </a:xfrm>
          <a:prstGeom prst="rect">
            <a:avLst/>
          </a:prstGeom>
        </p:spPr>
      </p:pic>
      <p:pic>
        <p:nvPicPr>
          <p:cNvPr id="11" name="Picture 10" descr="A clock and a small blue object&#10;&#10;AI-generated content may be incorrect.">
            <a:extLst>
              <a:ext uri="{FF2B5EF4-FFF2-40B4-BE49-F238E27FC236}">
                <a16:creationId xmlns:a16="http://schemas.microsoft.com/office/drawing/2014/main" id="{C87A795E-C2B7-3732-1097-B89874D39C03}"/>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8791505" y="511444"/>
            <a:ext cx="1928156" cy="2076772"/>
          </a:xfrm>
          <a:prstGeom prst="rect">
            <a:avLst/>
          </a:prstGeom>
        </p:spPr>
      </p:pic>
      <p:pic>
        <p:nvPicPr>
          <p:cNvPr id="12" name="Picture 11" descr="A clock and a small blue object&#10;&#10;AI-generated content may be incorrect.">
            <a:extLst>
              <a:ext uri="{FF2B5EF4-FFF2-40B4-BE49-F238E27FC236}">
                <a16:creationId xmlns:a16="http://schemas.microsoft.com/office/drawing/2014/main" id="{98D822ED-62B4-EDAC-71B0-E3DFE8933D45}"/>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2464231" y="2588216"/>
            <a:ext cx="3332135" cy="3758339"/>
          </a:xfrm>
          <a:prstGeom prst="rect">
            <a:avLst/>
          </a:prstGeom>
        </p:spPr>
      </p:pic>
    </p:spTree>
    <p:extLst>
      <p:ext uri="{BB962C8B-B14F-4D97-AF65-F5344CB8AC3E}">
        <p14:creationId xmlns:p14="http://schemas.microsoft.com/office/powerpoint/2010/main" val="18248011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10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10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10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1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399B0-4992-902C-B23E-53B83BAA149E}"/>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E9BC47D-C8BB-46C2-F71A-2934C71004C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a:extLst>
              <a:ext uri="{FF2B5EF4-FFF2-40B4-BE49-F238E27FC236}">
                <a16:creationId xmlns:a16="http://schemas.microsoft.com/office/drawing/2014/main" id="{CBDB5C47-A3A4-6A58-F373-8FFD2362C972}"/>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356461" y="2138766"/>
            <a:ext cx="11515241" cy="3394129"/>
          </a:xfrm>
          <a:prstGeom prst="rect">
            <a:avLst/>
          </a:prstGeom>
        </p:spPr>
      </p:pic>
      <p:pic>
        <p:nvPicPr>
          <p:cNvPr id="6" name="Picture 5">
            <a:extLst>
              <a:ext uri="{FF2B5EF4-FFF2-40B4-BE49-F238E27FC236}">
                <a16:creationId xmlns:a16="http://schemas.microsoft.com/office/drawing/2014/main" id="{550910FD-0559-68D8-DE07-66B9FFD68F0A}"/>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4045057" y="371959"/>
            <a:ext cx="4091553" cy="1611824"/>
          </a:xfrm>
          <a:prstGeom prst="rect">
            <a:avLst/>
          </a:prstGeom>
        </p:spPr>
      </p:pic>
      <p:sp>
        <p:nvSpPr>
          <p:cNvPr id="7" name="TextBox 6">
            <a:extLst>
              <a:ext uri="{FF2B5EF4-FFF2-40B4-BE49-F238E27FC236}">
                <a16:creationId xmlns:a16="http://schemas.microsoft.com/office/drawing/2014/main" id="{9C183583-DE5D-7AFE-6FA9-245F26FBE740}"/>
              </a:ext>
            </a:extLst>
          </p:cNvPr>
          <p:cNvSpPr txBox="1"/>
          <p:nvPr/>
        </p:nvSpPr>
        <p:spPr>
          <a:xfrm>
            <a:off x="0" y="5753621"/>
            <a:ext cx="12191999" cy="871008"/>
          </a:xfrm>
          <a:prstGeom prst="rect">
            <a:avLst/>
          </a:prstGeom>
          <a:noFill/>
        </p:spPr>
        <p:txBody>
          <a:bodyPr wrap="square" rtlCol="0">
            <a:spAutoFit/>
          </a:bodyPr>
          <a:lstStyle/>
          <a:p>
            <a:pPr algn="ctr"/>
            <a:r>
              <a:rPr lang="en-GB" sz="2530" b="1" dirty="0">
                <a:latin typeface="Verdana" panose="020B0604030504040204" pitchFamily="34" charset="0"/>
                <a:ea typeface="Verdana" panose="020B0604030504040204" pitchFamily="34" charset="0"/>
                <a:cs typeface="Verdana" panose="020B0604030504040204" pitchFamily="34" charset="0"/>
              </a:rPr>
              <a:t>Talk to a trusted adult </a:t>
            </a:r>
          </a:p>
          <a:p>
            <a:pPr algn="ctr"/>
            <a:r>
              <a:rPr lang="en-GB" sz="2530" b="1" dirty="0">
                <a:latin typeface="Verdana" panose="020B0604030504040204" pitchFamily="34" charset="0"/>
                <a:ea typeface="Verdana" panose="020B0604030504040204" pitchFamily="34" charset="0"/>
                <a:cs typeface="Verdana" panose="020B0604030504040204" pitchFamily="34" charset="0"/>
              </a:rPr>
              <a:t>Call Childline on 0800 11 11</a:t>
            </a:r>
          </a:p>
        </p:txBody>
      </p:sp>
    </p:spTree>
    <p:extLst>
      <p:ext uri="{BB962C8B-B14F-4D97-AF65-F5344CB8AC3E}">
        <p14:creationId xmlns:p14="http://schemas.microsoft.com/office/powerpoint/2010/main" val="1104303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8E97C6-3658-6BCB-2C2F-006415569F4A}"/>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DE1FE494-28FA-5AD2-D8CE-19079D77466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descr="A yellow sign with a flag on it&#10;&#10;AI-generated content may be incorrect.">
            <a:extLst>
              <a:ext uri="{FF2B5EF4-FFF2-40B4-BE49-F238E27FC236}">
                <a16:creationId xmlns:a16="http://schemas.microsoft.com/office/drawing/2014/main" id="{5B0189EF-8369-D505-7EF0-3B5CD778200F}"/>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3595606" y="1611824"/>
            <a:ext cx="5083445" cy="2386739"/>
          </a:xfrm>
          <a:prstGeom prst="rect">
            <a:avLst/>
          </a:prstGeom>
        </p:spPr>
      </p:pic>
      <p:sp>
        <p:nvSpPr>
          <p:cNvPr id="6" name="TextBox 5">
            <a:extLst>
              <a:ext uri="{FF2B5EF4-FFF2-40B4-BE49-F238E27FC236}">
                <a16:creationId xmlns:a16="http://schemas.microsoft.com/office/drawing/2014/main" id="{B8D3B44B-BAA7-8712-C7CC-154AF8575322}"/>
              </a:ext>
            </a:extLst>
          </p:cNvPr>
          <p:cNvSpPr txBox="1"/>
          <p:nvPr/>
        </p:nvSpPr>
        <p:spPr>
          <a:xfrm>
            <a:off x="-1199" y="5948588"/>
            <a:ext cx="12193199" cy="484748"/>
          </a:xfrm>
          <a:prstGeom prst="rect">
            <a:avLst/>
          </a:prstGeom>
          <a:noFill/>
        </p:spPr>
        <p:txBody>
          <a:bodyPr wrap="square" rtlCol="0">
            <a:spAutoFit/>
          </a:bodyPr>
          <a:lstStyle/>
          <a:p>
            <a:pPr algn="ctr"/>
            <a:r>
              <a:rPr lang="en-GB" sz="2530" b="1" dirty="0">
                <a:latin typeface="Verdana" panose="020B0604030504040204" pitchFamily="34" charset="0"/>
                <a:ea typeface="Verdana" panose="020B0604030504040204" pitchFamily="34" charset="0"/>
                <a:cs typeface="Verdana" panose="020B0604030504040204" pitchFamily="34" charset="0"/>
              </a:rPr>
              <a:t>Report to the platform</a:t>
            </a:r>
          </a:p>
        </p:txBody>
      </p:sp>
    </p:spTree>
    <p:extLst>
      <p:ext uri="{BB962C8B-B14F-4D97-AF65-F5344CB8AC3E}">
        <p14:creationId xmlns:p14="http://schemas.microsoft.com/office/powerpoint/2010/main" val="1233107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F2B154-29A9-95FC-33C4-A28B88F59E6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CE97163-B5F0-C6B2-3B45-921BDD1B8A7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a:extLst>
              <a:ext uri="{FF2B5EF4-FFF2-40B4-BE49-F238E27FC236}">
                <a16:creationId xmlns:a16="http://schemas.microsoft.com/office/drawing/2014/main" id="{9B7CCCAA-B2C4-B7A1-AB29-33AA02D9B128}"/>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3037668" y="604434"/>
            <a:ext cx="4510007" cy="2123268"/>
          </a:xfrm>
          <a:prstGeom prst="rect">
            <a:avLst/>
          </a:prstGeom>
        </p:spPr>
      </p:pic>
      <p:pic>
        <p:nvPicPr>
          <p:cNvPr id="6" name="Picture 5">
            <a:extLst>
              <a:ext uri="{FF2B5EF4-FFF2-40B4-BE49-F238E27FC236}">
                <a16:creationId xmlns:a16="http://schemas.microsoft.com/office/drawing/2014/main" id="{58C40BED-0951-D32D-F6EC-EBC246E08220}"/>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5796366" y="2588216"/>
            <a:ext cx="5951350" cy="1751309"/>
          </a:xfrm>
          <a:prstGeom prst="rect">
            <a:avLst/>
          </a:prstGeom>
        </p:spPr>
      </p:pic>
      <p:pic>
        <p:nvPicPr>
          <p:cNvPr id="7" name="Picture 6">
            <a:extLst>
              <a:ext uri="{FF2B5EF4-FFF2-40B4-BE49-F238E27FC236}">
                <a16:creationId xmlns:a16="http://schemas.microsoft.com/office/drawing/2014/main" id="{805323C8-2185-87B4-A9AB-7E2CC2CF7FA6}"/>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728420" y="3316636"/>
            <a:ext cx="4339526" cy="1751309"/>
          </a:xfrm>
          <a:prstGeom prst="rect">
            <a:avLst/>
          </a:prstGeom>
        </p:spPr>
      </p:pic>
      <p:sp>
        <p:nvSpPr>
          <p:cNvPr id="10" name="TextBox 9">
            <a:extLst>
              <a:ext uri="{FF2B5EF4-FFF2-40B4-BE49-F238E27FC236}">
                <a16:creationId xmlns:a16="http://schemas.microsoft.com/office/drawing/2014/main" id="{DE10DE32-A253-9632-37F0-5C807F10CED7}"/>
              </a:ext>
            </a:extLst>
          </p:cNvPr>
          <p:cNvSpPr txBox="1"/>
          <p:nvPr/>
        </p:nvSpPr>
        <p:spPr>
          <a:xfrm>
            <a:off x="-1199" y="5948588"/>
            <a:ext cx="12193199" cy="484748"/>
          </a:xfrm>
          <a:prstGeom prst="rect">
            <a:avLst/>
          </a:prstGeom>
          <a:noFill/>
        </p:spPr>
        <p:txBody>
          <a:bodyPr wrap="square" rtlCol="0">
            <a:spAutoFit/>
          </a:bodyPr>
          <a:lstStyle/>
          <a:p>
            <a:pPr algn="ctr"/>
            <a:r>
              <a:rPr lang="en-GB" sz="2530" b="1" dirty="0">
                <a:latin typeface="Verdana" panose="020B0604030504040204" pitchFamily="34" charset="0"/>
                <a:ea typeface="Verdana" panose="020B0604030504040204" pitchFamily="34" charset="0"/>
                <a:cs typeface="Verdana" panose="020B0604030504040204" pitchFamily="34" charset="0"/>
              </a:rPr>
              <a:t>Support the victim</a:t>
            </a:r>
          </a:p>
        </p:txBody>
      </p:sp>
      <p:sp>
        <p:nvSpPr>
          <p:cNvPr id="11" name="TextBox 10">
            <a:extLst>
              <a:ext uri="{FF2B5EF4-FFF2-40B4-BE49-F238E27FC236}">
                <a16:creationId xmlns:a16="http://schemas.microsoft.com/office/drawing/2014/main" id="{54314708-7D37-232C-F5DC-2333E0713AF3}"/>
              </a:ext>
            </a:extLst>
          </p:cNvPr>
          <p:cNvSpPr txBox="1"/>
          <p:nvPr/>
        </p:nvSpPr>
        <p:spPr>
          <a:xfrm>
            <a:off x="3416032" y="927209"/>
            <a:ext cx="4174106" cy="1107996"/>
          </a:xfrm>
          <a:prstGeom prst="rect">
            <a:avLst/>
          </a:prstGeom>
          <a:noFill/>
        </p:spPr>
        <p:txBody>
          <a:bodyPr wrap="square" rtlCol="0">
            <a:spAutoFit/>
          </a:bodyPr>
          <a:lstStyle/>
          <a:p>
            <a:r>
              <a:rPr lang="en-GB" sz="3300" b="1" dirty="0">
                <a:latin typeface="Verdana" panose="020B0604030504040204" pitchFamily="34" charset="0"/>
                <a:ea typeface="Verdana" panose="020B0604030504040204" pitchFamily="34" charset="0"/>
                <a:cs typeface="Verdana" panose="020B0604030504040204" pitchFamily="34" charset="0"/>
              </a:rPr>
              <a:t>Shall we tell an adult together?</a:t>
            </a:r>
          </a:p>
        </p:txBody>
      </p:sp>
      <p:sp>
        <p:nvSpPr>
          <p:cNvPr id="12" name="TextBox 11">
            <a:extLst>
              <a:ext uri="{FF2B5EF4-FFF2-40B4-BE49-F238E27FC236}">
                <a16:creationId xmlns:a16="http://schemas.microsoft.com/office/drawing/2014/main" id="{C1054407-DA73-3BBA-DA3B-8B510E3D03DC}"/>
              </a:ext>
            </a:extLst>
          </p:cNvPr>
          <p:cNvSpPr txBox="1"/>
          <p:nvPr/>
        </p:nvSpPr>
        <p:spPr>
          <a:xfrm>
            <a:off x="1130030" y="3744151"/>
            <a:ext cx="4174106" cy="600164"/>
          </a:xfrm>
          <a:prstGeom prst="rect">
            <a:avLst/>
          </a:prstGeom>
          <a:noFill/>
        </p:spPr>
        <p:txBody>
          <a:bodyPr wrap="square" rtlCol="0">
            <a:spAutoFit/>
          </a:bodyPr>
          <a:lstStyle/>
          <a:p>
            <a:r>
              <a:rPr lang="en-GB" sz="3300" b="1" dirty="0">
                <a:latin typeface="Verdana" panose="020B0604030504040204" pitchFamily="34" charset="0"/>
                <a:ea typeface="Verdana" panose="020B0604030504040204" pitchFamily="34" charset="0"/>
                <a:cs typeface="Verdana" panose="020B0604030504040204" pitchFamily="34" charset="0"/>
              </a:rPr>
              <a:t>Are you okay?</a:t>
            </a:r>
          </a:p>
        </p:txBody>
      </p:sp>
      <p:sp>
        <p:nvSpPr>
          <p:cNvPr id="13" name="TextBox 12">
            <a:extLst>
              <a:ext uri="{FF2B5EF4-FFF2-40B4-BE49-F238E27FC236}">
                <a16:creationId xmlns:a16="http://schemas.microsoft.com/office/drawing/2014/main" id="{6DF3AFF4-0877-B6D3-2AAD-81D293EAAE4A}"/>
              </a:ext>
            </a:extLst>
          </p:cNvPr>
          <p:cNvSpPr txBox="1"/>
          <p:nvPr/>
        </p:nvSpPr>
        <p:spPr>
          <a:xfrm>
            <a:off x="6277218" y="2991983"/>
            <a:ext cx="5127369" cy="600164"/>
          </a:xfrm>
          <a:prstGeom prst="rect">
            <a:avLst/>
          </a:prstGeom>
          <a:noFill/>
        </p:spPr>
        <p:txBody>
          <a:bodyPr wrap="square" rtlCol="0">
            <a:spAutoFit/>
          </a:bodyPr>
          <a:lstStyle/>
          <a:p>
            <a:r>
              <a:rPr lang="en-GB" sz="3300" b="1" dirty="0">
                <a:latin typeface="Verdana" panose="020B0604030504040204" pitchFamily="34" charset="0"/>
                <a:ea typeface="Verdana" panose="020B0604030504040204" pitchFamily="34" charset="0"/>
                <a:cs typeface="Verdana" panose="020B0604030504040204" pitchFamily="34" charset="0"/>
              </a:rPr>
              <a:t>Do you want to talk?</a:t>
            </a:r>
          </a:p>
        </p:txBody>
      </p:sp>
    </p:spTree>
    <p:extLst>
      <p:ext uri="{BB962C8B-B14F-4D97-AF65-F5344CB8AC3E}">
        <p14:creationId xmlns:p14="http://schemas.microsoft.com/office/powerpoint/2010/main" val="3794829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C3B498-92EF-9CD1-CA76-75824B35B039}"/>
            </a:ext>
          </a:extLst>
        </p:cNvPr>
        <p:cNvGrpSpPr/>
        <p:nvPr/>
      </p:nvGrpSpPr>
      <p:grpSpPr>
        <a:xfrm>
          <a:off x="0" y="0"/>
          <a:ext cx="0" cy="0"/>
          <a:chOff x="0" y="0"/>
          <a:chExt cx="0" cy="0"/>
        </a:xfrm>
      </p:grpSpPr>
      <p:pic>
        <p:nvPicPr>
          <p:cNvPr id="3" name="Picture 2" descr="A green and white background&#10;&#10;AI-generated content may be incorrect.">
            <a:extLst>
              <a:ext uri="{FF2B5EF4-FFF2-40B4-BE49-F238E27FC236}">
                <a16:creationId xmlns:a16="http://schemas.microsoft.com/office/drawing/2014/main" id="{5C4070A8-038C-7DB5-3393-71E168832D2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a:extLst>
              <a:ext uri="{FF2B5EF4-FFF2-40B4-BE49-F238E27FC236}">
                <a16:creationId xmlns:a16="http://schemas.microsoft.com/office/drawing/2014/main" id="{760ECEAE-C019-467B-A34D-48CC2A121E7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7" name="Picture 6">
            <a:extLst>
              <a:ext uri="{FF2B5EF4-FFF2-40B4-BE49-F238E27FC236}">
                <a16:creationId xmlns:a16="http://schemas.microsoft.com/office/drawing/2014/main" id="{62B6AAC3-8797-943B-F024-08385EBC560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sp>
        <p:nvSpPr>
          <p:cNvPr id="8" name="TextBox 7">
            <a:extLst>
              <a:ext uri="{FF2B5EF4-FFF2-40B4-BE49-F238E27FC236}">
                <a16:creationId xmlns:a16="http://schemas.microsoft.com/office/drawing/2014/main" id="{178D65A2-357A-807C-802D-27D65F30DBC6}"/>
              </a:ext>
            </a:extLst>
          </p:cNvPr>
          <p:cNvSpPr txBox="1"/>
          <p:nvPr/>
        </p:nvSpPr>
        <p:spPr>
          <a:xfrm>
            <a:off x="2462668" y="3105832"/>
            <a:ext cx="7266663" cy="646331"/>
          </a:xfrm>
          <a:prstGeom prst="rect">
            <a:avLst/>
          </a:prstGeom>
          <a:noFill/>
        </p:spPr>
        <p:txBody>
          <a:bodyPr wrap="square" rtlCol="0">
            <a:spAutoFit/>
          </a:bodyPr>
          <a:lstStyle/>
          <a:p>
            <a:pPr algn="ctr"/>
            <a:r>
              <a:rPr lang="en-GB" sz="3600" b="1" dirty="0">
                <a:latin typeface="Verdana" panose="020B0604030504040204" pitchFamily="34" charset="0"/>
                <a:ea typeface="Verdana" panose="020B0604030504040204" pitchFamily="34" charset="0"/>
                <a:cs typeface="Verdana" panose="020B0604030504040204" pitchFamily="34" charset="0"/>
              </a:rPr>
              <a:t>Okay or not okay?</a:t>
            </a:r>
            <a:endParaRPr lang="en-GB" sz="3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54308152"/>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3AFE83-665A-0A7F-B93E-FCEBCF97B77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200EE32-9AC0-5287-FCAE-CF0BCD08064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a:extLst>
              <a:ext uri="{FF2B5EF4-FFF2-40B4-BE49-F238E27FC236}">
                <a16:creationId xmlns:a16="http://schemas.microsoft.com/office/drawing/2014/main" id="{D1275446-9E37-FF85-165C-95132F40919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7" name="Picture 6">
            <a:extLst>
              <a:ext uri="{FF2B5EF4-FFF2-40B4-BE49-F238E27FC236}">
                <a16:creationId xmlns:a16="http://schemas.microsoft.com/office/drawing/2014/main" id="{70D66AE3-893D-92ED-ABB7-922844DA84D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sp>
        <p:nvSpPr>
          <p:cNvPr id="8" name="TextBox 7">
            <a:extLst>
              <a:ext uri="{FF2B5EF4-FFF2-40B4-BE49-F238E27FC236}">
                <a16:creationId xmlns:a16="http://schemas.microsoft.com/office/drawing/2014/main" id="{14B146CD-014E-A1E0-E375-89012CF383F9}"/>
              </a:ext>
            </a:extLst>
          </p:cNvPr>
          <p:cNvSpPr txBox="1"/>
          <p:nvPr/>
        </p:nvSpPr>
        <p:spPr>
          <a:xfrm>
            <a:off x="2462668" y="3105834"/>
            <a:ext cx="7266663" cy="646331"/>
          </a:xfrm>
          <a:prstGeom prst="rect">
            <a:avLst/>
          </a:prstGeom>
          <a:noFill/>
        </p:spPr>
        <p:txBody>
          <a:bodyPr wrap="square" rtlCol="0">
            <a:spAutoFit/>
          </a:bodyPr>
          <a:lstStyle/>
          <a:p>
            <a:pPr algn="ctr"/>
            <a:r>
              <a:rPr lang="en-GB" sz="3600" b="1" dirty="0">
                <a:latin typeface="Verdana" panose="020B0604030504040204" pitchFamily="34" charset="0"/>
                <a:ea typeface="Verdana" panose="020B0604030504040204" pitchFamily="34" charset="0"/>
                <a:cs typeface="Verdana" panose="020B0604030504040204" pitchFamily="34" charset="0"/>
              </a:rPr>
              <a:t>Pip’s problem</a:t>
            </a:r>
            <a:endParaRPr lang="en-GB" sz="3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92191495"/>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1D05DA-9A45-28BB-A29C-4502548E622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93174DD9-72D7-0AD6-F846-1B23CA8342C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4" name="Picture 3">
            <a:extLst>
              <a:ext uri="{FF2B5EF4-FFF2-40B4-BE49-F238E27FC236}">
                <a16:creationId xmlns:a16="http://schemas.microsoft.com/office/drawing/2014/main" id="{6C19BE63-0106-651E-9EB2-ED7E35BDE751}"/>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513669" y="1735810"/>
            <a:ext cx="3635735" cy="4525505"/>
          </a:xfrm>
          <a:prstGeom prst="rect">
            <a:avLst/>
          </a:prstGeom>
        </p:spPr>
      </p:pic>
      <p:sp>
        <p:nvSpPr>
          <p:cNvPr id="7" name="TextBox 6">
            <a:extLst>
              <a:ext uri="{FF2B5EF4-FFF2-40B4-BE49-F238E27FC236}">
                <a16:creationId xmlns:a16="http://schemas.microsoft.com/office/drawing/2014/main" id="{8B61BDCA-036E-63B3-18E4-1D007A9DF0F5}"/>
              </a:ext>
            </a:extLst>
          </p:cNvPr>
          <p:cNvSpPr txBox="1"/>
          <p:nvPr/>
        </p:nvSpPr>
        <p:spPr>
          <a:xfrm>
            <a:off x="5495925" y="2115630"/>
            <a:ext cx="6696076" cy="3156249"/>
          </a:xfrm>
          <a:prstGeom prst="rect">
            <a:avLst/>
          </a:prstGeom>
          <a:noFill/>
        </p:spPr>
        <p:txBody>
          <a:bodyPr wrap="square" rtlCol="0">
            <a:spAutoFit/>
          </a:bodyPr>
          <a:lstStyle/>
          <a:p>
            <a:pPr>
              <a:spcBef>
                <a:spcPts val="1200"/>
              </a:spcBef>
            </a:pPr>
            <a:r>
              <a:rPr lang="en-GB" sz="2130" dirty="0">
                <a:solidFill>
                  <a:schemeClr val="bg1"/>
                </a:solidFill>
                <a:latin typeface="Verdana" panose="020B0604030504040204" pitchFamily="34" charset="0"/>
                <a:ea typeface="Verdana" panose="020B0604030504040204" pitchFamily="34" charset="0"/>
                <a:cs typeface="Verdana" panose="020B0604030504040204" pitchFamily="34" charset="0"/>
              </a:rPr>
              <a:t>I am in a group chat.</a:t>
            </a:r>
          </a:p>
          <a:p>
            <a:pPr>
              <a:spcBef>
                <a:spcPts val="1200"/>
              </a:spcBef>
            </a:pPr>
            <a:r>
              <a:rPr lang="en-GB" sz="2130" dirty="0">
                <a:solidFill>
                  <a:schemeClr val="bg1"/>
                </a:solidFill>
                <a:latin typeface="Verdana" panose="020B0604030504040204" pitchFamily="34" charset="0"/>
                <a:ea typeface="Verdana" panose="020B0604030504040204" pitchFamily="34" charset="0"/>
                <a:cs typeface="Verdana" panose="020B0604030504040204" pitchFamily="34" charset="0"/>
              </a:rPr>
              <a:t>A picture was shared of me. </a:t>
            </a:r>
          </a:p>
          <a:p>
            <a:pPr>
              <a:spcBef>
                <a:spcPts val="1200"/>
              </a:spcBef>
            </a:pPr>
            <a:r>
              <a:rPr lang="en-GB" sz="2130" dirty="0">
                <a:solidFill>
                  <a:schemeClr val="bg1"/>
                </a:solidFill>
                <a:latin typeface="Verdana" panose="020B0604030504040204" pitchFamily="34" charset="0"/>
                <a:ea typeface="Verdana" panose="020B0604030504040204" pitchFamily="34" charset="0"/>
                <a:cs typeface="Verdana" panose="020B0604030504040204" pitchFamily="34" charset="0"/>
              </a:rPr>
              <a:t>They used AI to make me look </a:t>
            </a:r>
            <a:br>
              <a:rPr lang="en-GB" sz="2130"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2130" dirty="0">
                <a:solidFill>
                  <a:schemeClr val="bg1"/>
                </a:solidFill>
                <a:latin typeface="Verdana" panose="020B0604030504040204" pitchFamily="34" charset="0"/>
                <a:ea typeface="Verdana" panose="020B0604030504040204" pitchFamily="34" charset="0"/>
                <a:cs typeface="Verdana" panose="020B0604030504040204" pitchFamily="34" charset="0"/>
              </a:rPr>
              <a:t>strange.</a:t>
            </a:r>
          </a:p>
          <a:p>
            <a:pPr>
              <a:spcBef>
                <a:spcPts val="1200"/>
              </a:spcBef>
            </a:pPr>
            <a:r>
              <a:rPr lang="en-GB" sz="2130" dirty="0">
                <a:solidFill>
                  <a:schemeClr val="bg1"/>
                </a:solidFill>
                <a:latin typeface="Verdana" panose="020B0604030504040204" pitchFamily="34" charset="0"/>
                <a:ea typeface="Verdana" panose="020B0604030504040204" pitchFamily="34" charset="0"/>
                <a:cs typeface="Verdana" panose="020B0604030504040204" pitchFamily="34" charset="0"/>
              </a:rPr>
              <a:t>They keep laughing at me. </a:t>
            </a:r>
          </a:p>
          <a:p>
            <a:pPr>
              <a:spcBef>
                <a:spcPts val="1200"/>
              </a:spcBef>
            </a:pPr>
            <a:r>
              <a:rPr lang="en-GB" sz="2130" dirty="0">
                <a:solidFill>
                  <a:schemeClr val="bg1"/>
                </a:solidFill>
                <a:latin typeface="Verdana" panose="020B0604030504040204" pitchFamily="34" charset="0"/>
                <a:ea typeface="Verdana" panose="020B0604030504040204" pitchFamily="34" charset="0"/>
                <a:cs typeface="Verdana" panose="020B0604030504040204" pitchFamily="34" charset="0"/>
              </a:rPr>
              <a:t>I feel upset.</a:t>
            </a:r>
          </a:p>
          <a:p>
            <a:pPr>
              <a:spcBef>
                <a:spcPts val="1200"/>
              </a:spcBef>
            </a:pPr>
            <a:r>
              <a:rPr lang="en-GB" sz="2130" dirty="0">
                <a:solidFill>
                  <a:schemeClr val="bg1"/>
                </a:solidFill>
                <a:latin typeface="Verdana" panose="020B0604030504040204" pitchFamily="34" charset="0"/>
                <a:ea typeface="Verdana" panose="020B0604030504040204" pitchFamily="34" charset="0"/>
                <a:cs typeface="Verdana" panose="020B0604030504040204" pitchFamily="34" charset="0"/>
              </a:rPr>
              <a:t>What should I do?</a:t>
            </a:r>
          </a:p>
        </p:txBody>
      </p:sp>
      <p:sp>
        <p:nvSpPr>
          <p:cNvPr id="8" name="TextBox 7">
            <a:extLst>
              <a:ext uri="{FF2B5EF4-FFF2-40B4-BE49-F238E27FC236}">
                <a16:creationId xmlns:a16="http://schemas.microsoft.com/office/drawing/2014/main" id="{EB0E0DA8-9944-F430-128E-0BC43C410419}"/>
              </a:ext>
            </a:extLst>
          </p:cNvPr>
          <p:cNvSpPr txBox="1"/>
          <p:nvPr/>
        </p:nvSpPr>
        <p:spPr>
          <a:xfrm>
            <a:off x="5495925" y="1404948"/>
            <a:ext cx="3349083" cy="521681"/>
          </a:xfrm>
          <a:prstGeom prst="rect">
            <a:avLst/>
          </a:prstGeom>
          <a:noFill/>
        </p:spPr>
        <p:txBody>
          <a:bodyPr wrap="square" rtlCol="0">
            <a:spAutoFit/>
          </a:bodyPr>
          <a:lstStyle/>
          <a:p>
            <a:r>
              <a:rPr lang="en-GB" sz="2790" b="1" dirty="0">
                <a:solidFill>
                  <a:schemeClr val="bg1"/>
                </a:solidFill>
                <a:latin typeface="Verdana" panose="020B0604030504040204" pitchFamily="34" charset="0"/>
                <a:ea typeface="Verdana" panose="020B0604030504040204" pitchFamily="34" charset="0"/>
                <a:cs typeface="Verdana" panose="020B0604030504040204" pitchFamily="34" charset="0"/>
              </a:rPr>
              <a:t>Pip’s problem</a:t>
            </a:r>
          </a:p>
        </p:txBody>
      </p:sp>
    </p:spTree>
    <p:extLst>
      <p:ext uri="{BB962C8B-B14F-4D97-AF65-F5344CB8AC3E}">
        <p14:creationId xmlns:p14="http://schemas.microsoft.com/office/powerpoint/2010/main" val="3506283731"/>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B954C3-1A55-2AFF-1398-F08D59C2FA8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8E6937EF-E969-C807-4585-A7EEE1A69C9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descr="A cartoon of a child with a few white speech bubbles&#10;&#10;AI-generated content may be incorrect.">
            <a:extLst>
              <a:ext uri="{FF2B5EF4-FFF2-40B4-BE49-F238E27FC236}">
                <a16:creationId xmlns:a16="http://schemas.microsoft.com/office/drawing/2014/main" id="{5BD33177-EC61-05D5-21BD-5069D4E82562}"/>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5377912" y="3068664"/>
            <a:ext cx="2603715" cy="1472339"/>
          </a:xfrm>
          <a:prstGeom prst="rect">
            <a:avLst/>
          </a:prstGeom>
        </p:spPr>
      </p:pic>
      <p:pic>
        <p:nvPicPr>
          <p:cNvPr id="6" name="Picture 5" descr="A cartoon of a child with a few white speech bubbles&#10;&#10;AI-generated content may be incorrect.">
            <a:extLst>
              <a:ext uri="{FF2B5EF4-FFF2-40B4-BE49-F238E27FC236}">
                <a16:creationId xmlns:a16="http://schemas.microsoft.com/office/drawing/2014/main" id="{9E07326E-7A4B-126B-A332-ADA378A9A1DB}"/>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7020732" y="4355024"/>
            <a:ext cx="1879262" cy="1580827"/>
          </a:xfrm>
          <a:prstGeom prst="rect">
            <a:avLst/>
          </a:prstGeom>
        </p:spPr>
      </p:pic>
      <p:pic>
        <p:nvPicPr>
          <p:cNvPr id="7" name="Picture 6" descr="A cartoon of a child with a few white speech bubbles&#10;&#10;AI-generated content may be incorrect.">
            <a:extLst>
              <a:ext uri="{FF2B5EF4-FFF2-40B4-BE49-F238E27FC236}">
                <a16:creationId xmlns:a16="http://schemas.microsoft.com/office/drawing/2014/main" id="{AE5E98A9-70B4-2074-5BD9-FA06FE64BC9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8074616" y="2727702"/>
            <a:ext cx="2603715" cy="1580827"/>
          </a:xfrm>
          <a:prstGeom prst="rect">
            <a:avLst/>
          </a:prstGeom>
        </p:spPr>
      </p:pic>
      <p:pic>
        <p:nvPicPr>
          <p:cNvPr id="8" name="Picture 7" descr="A cartoon of a child with a few white speech bubbles&#10;&#10;AI-generated content may be incorrect.">
            <a:extLst>
              <a:ext uri="{FF2B5EF4-FFF2-40B4-BE49-F238E27FC236}">
                <a16:creationId xmlns:a16="http://schemas.microsoft.com/office/drawing/2014/main" id="{E4963ACF-2692-51D3-6F6E-0CBC9D5DF954}"/>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9128502" y="4355024"/>
            <a:ext cx="2836190" cy="1580827"/>
          </a:xfrm>
          <a:prstGeom prst="rect">
            <a:avLst/>
          </a:prstGeom>
        </p:spPr>
      </p:pic>
      <p:pic>
        <p:nvPicPr>
          <p:cNvPr id="10" name="Picture 9">
            <a:extLst>
              <a:ext uri="{FF2B5EF4-FFF2-40B4-BE49-F238E27FC236}">
                <a16:creationId xmlns:a16="http://schemas.microsoft.com/office/drawing/2014/main" id="{8FC59BA4-9588-505C-031C-9D882B2B25B2}"/>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1513669" y="1735810"/>
            <a:ext cx="3635735" cy="4525505"/>
          </a:xfrm>
          <a:prstGeom prst="rect">
            <a:avLst/>
          </a:prstGeom>
        </p:spPr>
      </p:pic>
      <p:sp>
        <p:nvSpPr>
          <p:cNvPr id="11" name="TextBox 10">
            <a:extLst>
              <a:ext uri="{FF2B5EF4-FFF2-40B4-BE49-F238E27FC236}">
                <a16:creationId xmlns:a16="http://schemas.microsoft.com/office/drawing/2014/main" id="{40AA98F7-1471-C32E-0DCD-D16F3A350CDF}"/>
              </a:ext>
            </a:extLst>
          </p:cNvPr>
          <p:cNvSpPr txBox="1"/>
          <p:nvPr/>
        </p:nvSpPr>
        <p:spPr>
          <a:xfrm>
            <a:off x="5495925" y="1404948"/>
            <a:ext cx="4061030" cy="951030"/>
          </a:xfrm>
          <a:prstGeom prst="rect">
            <a:avLst/>
          </a:prstGeom>
          <a:noFill/>
        </p:spPr>
        <p:txBody>
          <a:bodyPr wrap="square" rtlCol="0">
            <a:spAutoFit/>
          </a:bodyPr>
          <a:lstStyle/>
          <a:p>
            <a:r>
              <a:rPr lang="en-GB" sz="2790" b="1" dirty="0">
                <a:solidFill>
                  <a:schemeClr val="bg1"/>
                </a:solidFill>
                <a:latin typeface="Verdana" panose="020B0604030504040204" pitchFamily="34" charset="0"/>
                <a:ea typeface="Verdana" panose="020B0604030504040204" pitchFamily="34" charset="0"/>
                <a:cs typeface="Verdana" panose="020B0604030504040204" pitchFamily="34" charset="0"/>
              </a:rPr>
              <a:t>Can you give some advice to Pip?</a:t>
            </a:r>
          </a:p>
        </p:txBody>
      </p:sp>
      <p:sp>
        <p:nvSpPr>
          <p:cNvPr id="16" name="TextBox 15">
            <a:extLst>
              <a:ext uri="{FF2B5EF4-FFF2-40B4-BE49-F238E27FC236}">
                <a16:creationId xmlns:a16="http://schemas.microsoft.com/office/drawing/2014/main" id="{56DA5CB7-9ACA-3AFB-19C8-819B0A0239BF}"/>
              </a:ext>
            </a:extLst>
          </p:cNvPr>
          <p:cNvSpPr txBox="1"/>
          <p:nvPr/>
        </p:nvSpPr>
        <p:spPr>
          <a:xfrm>
            <a:off x="5677893" y="3322133"/>
            <a:ext cx="2081445" cy="747897"/>
          </a:xfrm>
          <a:prstGeom prst="rect">
            <a:avLst/>
          </a:prstGeom>
          <a:noFill/>
        </p:spPr>
        <p:txBody>
          <a:bodyPr wrap="square" rtlCol="0">
            <a:spAutoFit/>
          </a:bodyPr>
          <a:lstStyle/>
          <a:p>
            <a:pPr>
              <a:spcBef>
                <a:spcPts val="1200"/>
              </a:spcBef>
            </a:pPr>
            <a:r>
              <a:rPr lang="en-GB" sz="2130" dirty="0">
                <a:latin typeface="Verdana" panose="020B0604030504040204" pitchFamily="34" charset="0"/>
                <a:ea typeface="Verdana" panose="020B0604030504040204" pitchFamily="34" charset="0"/>
                <a:cs typeface="Verdana" panose="020B0604030504040204" pitchFamily="34" charset="0"/>
              </a:rPr>
              <a:t>I’m sorry you are feeling… </a:t>
            </a:r>
          </a:p>
        </p:txBody>
      </p:sp>
      <p:sp>
        <p:nvSpPr>
          <p:cNvPr id="17" name="TextBox 16">
            <a:extLst>
              <a:ext uri="{FF2B5EF4-FFF2-40B4-BE49-F238E27FC236}">
                <a16:creationId xmlns:a16="http://schemas.microsoft.com/office/drawing/2014/main" id="{E4A5F0FA-60E9-40C0-B7A2-4DA2968A35BE}"/>
              </a:ext>
            </a:extLst>
          </p:cNvPr>
          <p:cNvSpPr txBox="1"/>
          <p:nvPr/>
        </p:nvSpPr>
        <p:spPr>
          <a:xfrm>
            <a:off x="8334008" y="3008625"/>
            <a:ext cx="2203363" cy="747897"/>
          </a:xfrm>
          <a:prstGeom prst="rect">
            <a:avLst/>
          </a:prstGeom>
          <a:noFill/>
        </p:spPr>
        <p:txBody>
          <a:bodyPr wrap="square" rtlCol="0">
            <a:spAutoFit/>
          </a:bodyPr>
          <a:lstStyle/>
          <a:p>
            <a:pPr>
              <a:spcBef>
                <a:spcPts val="1200"/>
              </a:spcBef>
            </a:pPr>
            <a:r>
              <a:rPr lang="en-GB" sz="2130" dirty="0">
                <a:latin typeface="Verdana" panose="020B0604030504040204" pitchFamily="34" charset="0"/>
                <a:ea typeface="Verdana" panose="020B0604030504040204" pitchFamily="34" charset="0"/>
                <a:cs typeface="Verdana" panose="020B0604030504040204" pitchFamily="34" charset="0"/>
              </a:rPr>
              <a:t>It is not okay for people to…</a:t>
            </a:r>
          </a:p>
        </p:txBody>
      </p:sp>
      <p:sp>
        <p:nvSpPr>
          <p:cNvPr id="18" name="TextBox 17">
            <a:extLst>
              <a:ext uri="{FF2B5EF4-FFF2-40B4-BE49-F238E27FC236}">
                <a16:creationId xmlns:a16="http://schemas.microsoft.com/office/drawing/2014/main" id="{625441C1-E809-D348-0895-3A8EA2AA8219}"/>
              </a:ext>
            </a:extLst>
          </p:cNvPr>
          <p:cNvSpPr txBox="1"/>
          <p:nvPr/>
        </p:nvSpPr>
        <p:spPr>
          <a:xfrm>
            <a:off x="9370328" y="4584876"/>
            <a:ext cx="2482038" cy="747897"/>
          </a:xfrm>
          <a:prstGeom prst="rect">
            <a:avLst/>
          </a:prstGeom>
          <a:noFill/>
        </p:spPr>
        <p:txBody>
          <a:bodyPr wrap="square" rtlCol="0">
            <a:spAutoFit/>
          </a:bodyPr>
          <a:lstStyle/>
          <a:p>
            <a:pPr>
              <a:spcBef>
                <a:spcPts val="1200"/>
              </a:spcBef>
            </a:pPr>
            <a:r>
              <a:rPr lang="en-GB" sz="2130" dirty="0">
                <a:latin typeface="Verdana" panose="020B0604030504040204" pitchFamily="34" charset="0"/>
                <a:ea typeface="Verdana" panose="020B0604030504040204" pitchFamily="34" charset="0"/>
                <a:cs typeface="Verdana" panose="020B0604030504040204" pitchFamily="34" charset="0"/>
              </a:rPr>
              <a:t>Talk to a trusted adult, such as…</a:t>
            </a:r>
          </a:p>
        </p:txBody>
      </p:sp>
      <p:sp>
        <p:nvSpPr>
          <p:cNvPr id="19" name="TextBox 18">
            <a:extLst>
              <a:ext uri="{FF2B5EF4-FFF2-40B4-BE49-F238E27FC236}">
                <a16:creationId xmlns:a16="http://schemas.microsoft.com/office/drawing/2014/main" id="{E563AFFD-C502-FF45-6BAD-080631FFF609}"/>
              </a:ext>
            </a:extLst>
          </p:cNvPr>
          <p:cNvSpPr txBox="1"/>
          <p:nvPr/>
        </p:nvSpPr>
        <p:spPr>
          <a:xfrm>
            <a:off x="7288979" y="4715505"/>
            <a:ext cx="1402175" cy="747897"/>
          </a:xfrm>
          <a:prstGeom prst="rect">
            <a:avLst/>
          </a:prstGeom>
          <a:noFill/>
        </p:spPr>
        <p:txBody>
          <a:bodyPr wrap="square" rtlCol="0">
            <a:spAutoFit/>
          </a:bodyPr>
          <a:lstStyle/>
          <a:p>
            <a:pPr>
              <a:spcBef>
                <a:spcPts val="1200"/>
              </a:spcBef>
            </a:pPr>
            <a:r>
              <a:rPr lang="en-GB" sz="2130" dirty="0">
                <a:latin typeface="Verdana" panose="020B0604030504040204" pitchFamily="34" charset="0"/>
                <a:ea typeface="Verdana" panose="020B0604030504040204" pitchFamily="34" charset="0"/>
                <a:cs typeface="Verdana" panose="020B0604030504040204" pitchFamily="34" charset="0"/>
              </a:rPr>
              <a:t>You should…</a:t>
            </a:r>
          </a:p>
        </p:txBody>
      </p:sp>
    </p:spTree>
    <p:extLst>
      <p:ext uri="{BB962C8B-B14F-4D97-AF65-F5344CB8AC3E}">
        <p14:creationId xmlns:p14="http://schemas.microsoft.com/office/powerpoint/2010/main" val="1649992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10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0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10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5E0666-06F8-4201-796E-2F3E244E187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9245B7A-65DB-BC68-3BB9-AE7E259CAB3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descr="A white rectangle with yellow dots and blue lines&#10;&#10;AI-generated content may be incorrect.">
            <a:extLst>
              <a:ext uri="{FF2B5EF4-FFF2-40B4-BE49-F238E27FC236}">
                <a16:creationId xmlns:a16="http://schemas.microsoft.com/office/drawing/2014/main" id="{EAD0E4BD-8637-896A-9933-6EB6276557B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sp>
        <p:nvSpPr>
          <p:cNvPr id="6" name="TextBox 5">
            <a:extLst>
              <a:ext uri="{FF2B5EF4-FFF2-40B4-BE49-F238E27FC236}">
                <a16:creationId xmlns:a16="http://schemas.microsoft.com/office/drawing/2014/main" id="{086A2415-FD2C-B12F-792B-0F9281B731F0}"/>
              </a:ext>
            </a:extLst>
          </p:cNvPr>
          <p:cNvSpPr txBox="1"/>
          <p:nvPr/>
        </p:nvSpPr>
        <p:spPr>
          <a:xfrm>
            <a:off x="2462668" y="3105834"/>
            <a:ext cx="7266663" cy="646331"/>
          </a:xfrm>
          <a:prstGeom prst="rect">
            <a:avLst/>
          </a:prstGeom>
          <a:noFill/>
        </p:spPr>
        <p:txBody>
          <a:bodyPr wrap="square" rtlCol="0">
            <a:spAutoFit/>
          </a:bodyPr>
          <a:lstStyle/>
          <a:p>
            <a:pPr algn="ctr"/>
            <a:r>
              <a:rPr lang="en-GB" sz="3600" b="1" dirty="0">
                <a:latin typeface="Verdana" panose="020B0604030504040204" pitchFamily="34" charset="0"/>
                <a:ea typeface="Verdana" panose="020B0604030504040204" pitchFamily="34" charset="0"/>
                <a:cs typeface="Verdana" panose="020B0604030504040204" pitchFamily="34" charset="0"/>
              </a:rPr>
              <a:t>AI chatbots</a:t>
            </a:r>
            <a:endParaRPr lang="en-GB" sz="3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5044929"/>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3119D4-4829-465E-A9A2-20175F555F6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936534B-492F-E6C5-D6F0-035508B1A05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descr="A black background with a yellow line&#10;&#10;AI-generated content may be incorrect.">
            <a:extLst>
              <a:ext uri="{FF2B5EF4-FFF2-40B4-BE49-F238E27FC236}">
                <a16:creationId xmlns:a16="http://schemas.microsoft.com/office/drawing/2014/main" id="{214ECB1A-61D5-EF8C-3908-A3F008508078}"/>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7609668" y="325464"/>
            <a:ext cx="3425125" cy="805912"/>
          </a:xfrm>
          <a:prstGeom prst="rect">
            <a:avLst/>
          </a:prstGeom>
        </p:spPr>
      </p:pic>
      <p:pic>
        <p:nvPicPr>
          <p:cNvPr id="7" name="Picture 6" descr="A black background with a black square&#10;&#10;AI-generated content may be incorrect.">
            <a:extLst>
              <a:ext uri="{FF2B5EF4-FFF2-40B4-BE49-F238E27FC236}">
                <a16:creationId xmlns:a16="http://schemas.microsoft.com/office/drawing/2014/main" id="{C32C0CDC-28CF-E1EC-10CE-204B03F1ED2B}"/>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642820" y="1131376"/>
            <a:ext cx="573438" cy="681926"/>
          </a:xfrm>
          <a:prstGeom prst="rect">
            <a:avLst/>
          </a:prstGeom>
        </p:spPr>
      </p:pic>
      <p:sp>
        <p:nvSpPr>
          <p:cNvPr id="8" name="TextBox 7">
            <a:extLst>
              <a:ext uri="{FF2B5EF4-FFF2-40B4-BE49-F238E27FC236}">
                <a16:creationId xmlns:a16="http://schemas.microsoft.com/office/drawing/2014/main" id="{0A01D086-083C-3F98-38CE-531901E5E0FE}"/>
              </a:ext>
            </a:extLst>
          </p:cNvPr>
          <p:cNvSpPr txBox="1"/>
          <p:nvPr/>
        </p:nvSpPr>
        <p:spPr>
          <a:xfrm>
            <a:off x="7865176" y="546568"/>
            <a:ext cx="3078997" cy="361637"/>
          </a:xfrm>
          <a:prstGeom prst="rect">
            <a:avLst/>
          </a:prstGeom>
          <a:noFill/>
        </p:spPr>
        <p:txBody>
          <a:bodyPr wrap="square" rtlCol="0">
            <a:spAutoFit/>
          </a:bodyPr>
          <a:lstStyle/>
          <a:p>
            <a:r>
              <a:rPr lang="en-GB" sz="1730" b="1" dirty="0">
                <a:latin typeface="Verdana" panose="020B0604030504040204" pitchFamily="34" charset="0"/>
                <a:ea typeface="Verdana" panose="020B0604030504040204" pitchFamily="34" charset="0"/>
                <a:cs typeface="Verdana" panose="020B0604030504040204" pitchFamily="34" charset="0"/>
              </a:rPr>
              <a:t>What is an AI chatbot?</a:t>
            </a:r>
          </a:p>
        </p:txBody>
      </p:sp>
      <p:sp>
        <p:nvSpPr>
          <p:cNvPr id="11" name="TextBox 10">
            <a:extLst>
              <a:ext uri="{FF2B5EF4-FFF2-40B4-BE49-F238E27FC236}">
                <a16:creationId xmlns:a16="http://schemas.microsoft.com/office/drawing/2014/main" id="{1AADE804-CCE1-C177-B1F1-D9B6BEC43956}"/>
              </a:ext>
            </a:extLst>
          </p:cNvPr>
          <p:cNvSpPr txBox="1"/>
          <p:nvPr/>
        </p:nvSpPr>
        <p:spPr>
          <a:xfrm>
            <a:off x="2295524" y="1129309"/>
            <a:ext cx="7375249" cy="747897"/>
          </a:xfrm>
          <a:prstGeom prst="rect">
            <a:avLst/>
          </a:prstGeom>
          <a:noFill/>
        </p:spPr>
        <p:txBody>
          <a:bodyPr wrap="square" rtlCol="0">
            <a:spAutoFit/>
          </a:bodyPr>
          <a:lstStyle/>
          <a:p>
            <a:pPr>
              <a:spcBef>
                <a:spcPts val="1200"/>
              </a:spcBef>
            </a:pPr>
            <a:r>
              <a:rPr lang="en-GB" sz="2110" dirty="0">
                <a:latin typeface="Verdana" panose="020B0604030504040204" pitchFamily="34" charset="0"/>
                <a:ea typeface="Verdana" panose="020B0604030504040204" pitchFamily="34" charset="0"/>
                <a:cs typeface="Verdana" panose="020B0604030504040204" pitchFamily="34" charset="0"/>
              </a:rPr>
              <a:t>An AI chatbot is a computer program that you can</a:t>
            </a:r>
            <a:br>
              <a:rPr lang="en-GB" sz="2110" dirty="0">
                <a:latin typeface="Verdana" panose="020B0604030504040204" pitchFamily="34" charset="0"/>
                <a:ea typeface="Verdana" panose="020B0604030504040204" pitchFamily="34" charset="0"/>
                <a:cs typeface="Verdana" panose="020B0604030504040204" pitchFamily="34" charset="0"/>
              </a:rPr>
            </a:br>
            <a:r>
              <a:rPr lang="en-GB" sz="2110" dirty="0">
                <a:latin typeface="Verdana" panose="020B0604030504040204" pitchFamily="34" charset="0"/>
                <a:ea typeface="Verdana" panose="020B0604030504040204" pitchFamily="34" charset="0"/>
                <a:cs typeface="Verdana" panose="020B0604030504040204" pitchFamily="34" charset="0"/>
              </a:rPr>
              <a:t>talk to. </a:t>
            </a:r>
          </a:p>
        </p:txBody>
      </p:sp>
      <p:sp>
        <p:nvSpPr>
          <p:cNvPr id="12" name="TextBox 11">
            <a:extLst>
              <a:ext uri="{FF2B5EF4-FFF2-40B4-BE49-F238E27FC236}">
                <a16:creationId xmlns:a16="http://schemas.microsoft.com/office/drawing/2014/main" id="{D415C181-A6B0-AC02-33C4-DF81A65EBC4D}"/>
              </a:ext>
            </a:extLst>
          </p:cNvPr>
          <p:cNvSpPr txBox="1"/>
          <p:nvPr/>
        </p:nvSpPr>
        <p:spPr>
          <a:xfrm>
            <a:off x="2285585" y="1815109"/>
            <a:ext cx="7752937" cy="747897"/>
          </a:xfrm>
          <a:prstGeom prst="rect">
            <a:avLst/>
          </a:prstGeom>
          <a:noFill/>
        </p:spPr>
        <p:txBody>
          <a:bodyPr wrap="square" rtlCol="0">
            <a:spAutoFit/>
          </a:bodyPr>
          <a:lstStyle/>
          <a:p>
            <a:pPr>
              <a:spcBef>
                <a:spcPts val="1200"/>
              </a:spcBef>
            </a:pPr>
            <a:r>
              <a:rPr lang="en-GB" sz="2110" dirty="0">
                <a:latin typeface="Verdana" panose="020B0604030504040204" pitchFamily="34" charset="0"/>
                <a:ea typeface="Verdana" panose="020B0604030504040204" pitchFamily="34" charset="0"/>
                <a:cs typeface="Verdana" panose="020B0604030504040204" pitchFamily="34" charset="0"/>
              </a:rPr>
              <a:t>It uses artificial intelligence to respond to what you say in a personalised way. </a:t>
            </a:r>
          </a:p>
        </p:txBody>
      </p:sp>
      <p:sp>
        <p:nvSpPr>
          <p:cNvPr id="13" name="TextBox 12">
            <a:extLst>
              <a:ext uri="{FF2B5EF4-FFF2-40B4-BE49-F238E27FC236}">
                <a16:creationId xmlns:a16="http://schemas.microsoft.com/office/drawing/2014/main" id="{AE98BE40-0DC9-EAFD-7BE5-BDEA91B3E45F}"/>
              </a:ext>
            </a:extLst>
          </p:cNvPr>
          <p:cNvSpPr txBox="1"/>
          <p:nvPr/>
        </p:nvSpPr>
        <p:spPr>
          <a:xfrm>
            <a:off x="2295524" y="2530726"/>
            <a:ext cx="7375249" cy="747897"/>
          </a:xfrm>
          <a:prstGeom prst="rect">
            <a:avLst/>
          </a:prstGeom>
          <a:noFill/>
        </p:spPr>
        <p:txBody>
          <a:bodyPr wrap="square" rtlCol="0">
            <a:spAutoFit/>
          </a:bodyPr>
          <a:lstStyle/>
          <a:p>
            <a:pPr>
              <a:spcBef>
                <a:spcPts val="1200"/>
              </a:spcBef>
            </a:pPr>
            <a:r>
              <a:rPr lang="en-GB" sz="2110" dirty="0">
                <a:latin typeface="Verdana" panose="020B0604030504040204" pitchFamily="34" charset="0"/>
                <a:ea typeface="Verdana" panose="020B0604030504040204" pitchFamily="34" charset="0"/>
                <a:cs typeface="Verdana" panose="020B0604030504040204" pitchFamily="34" charset="0"/>
              </a:rPr>
              <a:t>You might find chatbots in lots of different places like apps, games and websites.</a:t>
            </a:r>
          </a:p>
        </p:txBody>
      </p:sp>
      <p:sp>
        <p:nvSpPr>
          <p:cNvPr id="14" name="TextBox 13">
            <a:extLst>
              <a:ext uri="{FF2B5EF4-FFF2-40B4-BE49-F238E27FC236}">
                <a16:creationId xmlns:a16="http://schemas.microsoft.com/office/drawing/2014/main" id="{71FFB97E-EBA4-BF0C-5B1D-A75E8F98B4C1}"/>
              </a:ext>
            </a:extLst>
          </p:cNvPr>
          <p:cNvSpPr txBox="1"/>
          <p:nvPr/>
        </p:nvSpPr>
        <p:spPr>
          <a:xfrm>
            <a:off x="2295524" y="3276161"/>
            <a:ext cx="7375249" cy="747897"/>
          </a:xfrm>
          <a:prstGeom prst="rect">
            <a:avLst/>
          </a:prstGeom>
          <a:noFill/>
        </p:spPr>
        <p:txBody>
          <a:bodyPr wrap="square" rtlCol="0">
            <a:spAutoFit/>
          </a:bodyPr>
          <a:lstStyle/>
          <a:p>
            <a:pPr>
              <a:spcBef>
                <a:spcPts val="1200"/>
              </a:spcBef>
            </a:pPr>
            <a:r>
              <a:rPr lang="en-GB" sz="2110" dirty="0">
                <a:latin typeface="Verdana" panose="020B0604030504040204" pitchFamily="34" charset="0"/>
                <a:ea typeface="Verdana" panose="020B0604030504040204" pitchFamily="34" charset="0"/>
                <a:cs typeface="Verdana" panose="020B0604030504040204" pitchFamily="34" charset="0"/>
              </a:rPr>
              <a:t>Chatbots use AI to respond in a realistic way that sounds like a human.</a:t>
            </a:r>
          </a:p>
        </p:txBody>
      </p:sp>
      <p:sp>
        <p:nvSpPr>
          <p:cNvPr id="15" name="TextBox 14">
            <a:extLst>
              <a:ext uri="{FF2B5EF4-FFF2-40B4-BE49-F238E27FC236}">
                <a16:creationId xmlns:a16="http://schemas.microsoft.com/office/drawing/2014/main" id="{C5239786-CF3B-4227-40B4-A76E0390D844}"/>
              </a:ext>
            </a:extLst>
          </p:cNvPr>
          <p:cNvSpPr txBox="1"/>
          <p:nvPr/>
        </p:nvSpPr>
        <p:spPr>
          <a:xfrm>
            <a:off x="2295524" y="3991778"/>
            <a:ext cx="7375249" cy="1075679"/>
          </a:xfrm>
          <a:prstGeom prst="rect">
            <a:avLst/>
          </a:prstGeom>
          <a:noFill/>
        </p:spPr>
        <p:txBody>
          <a:bodyPr wrap="square" rtlCol="0">
            <a:spAutoFit/>
          </a:bodyPr>
          <a:lstStyle/>
          <a:p>
            <a:pPr>
              <a:spcBef>
                <a:spcPts val="1200"/>
              </a:spcBef>
            </a:pPr>
            <a:r>
              <a:rPr lang="en-GB" sz="2110" dirty="0">
                <a:latin typeface="Verdana" panose="020B0604030504040204" pitchFamily="34" charset="0"/>
                <a:ea typeface="Verdana" panose="020B0604030504040204" pitchFamily="34" charset="0"/>
                <a:cs typeface="Verdana" panose="020B0604030504040204" pitchFamily="34" charset="0"/>
              </a:rPr>
              <a:t>Some might even seem like they have a personality, emotions or can remember what you’ve talked about before.</a:t>
            </a:r>
          </a:p>
        </p:txBody>
      </p:sp>
      <p:sp>
        <p:nvSpPr>
          <p:cNvPr id="16" name="TextBox 15">
            <a:extLst>
              <a:ext uri="{FF2B5EF4-FFF2-40B4-BE49-F238E27FC236}">
                <a16:creationId xmlns:a16="http://schemas.microsoft.com/office/drawing/2014/main" id="{9EB44866-2A16-C55A-FCF2-A22E15BD7700}"/>
              </a:ext>
            </a:extLst>
          </p:cNvPr>
          <p:cNvSpPr txBox="1"/>
          <p:nvPr/>
        </p:nvSpPr>
        <p:spPr>
          <a:xfrm>
            <a:off x="2295524" y="4995630"/>
            <a:ext cx="7742998" cy="1075679"/>
          </a:xfrm>
          <a:prstGeom prst="rect">
            <a:avLst/>
          </a:prstGeom>
          <a:noFill/>
        </p:spPr>
        <p:txBody>
          <a:bodyPr wrap="square" rtlCol="0">
            <a:spAutoFit/>
          </a:bodyPr>
          <a:lstStyle/>
          <a:p>
            <a:pPr>
              <a:spcBef>
                <a:spcPts val="1200"/>
              </a:spcBef>
            </a:pPr>
            <a:r>
              <a:rPr lang="en-GB" sz="2110" dirty="0">
                <a:latin typeface="Verdana" panose="020B0604030504040204" pitchFamily="34" charset="0"/>
                <a:ea typeface="Verdana" panose="020B0604030504040204" pitchFamily="34" charset="0"/>
                <a:cs typeface="Verdana" panose="020B0604030504040204" pitchFamily="34" charset="0"/>
              </a:rPr>
              <a:t>Some chatbots can be personalised to look and behave a certain way. They can feel like a friend or someone you know, but that is just how they are designed.</a:t>
            </a:r>
          </a:p>
        </p:txBody>
      </p:sp>
    </p:spTree>
    <p:extLst>
      <p:ext uri="{BB962C8B-B14F-4D97-AF65-F5344CB8AC3E}">
        <p14:creationId xmlns:p14="http://schemas.microsoft.com/office/powerpoint/2010/main" val="26693811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F32CA4-E7FF-7849-4285-758D46E1A0B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31527DF-5FE4-0604-C8A2-233203324DB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8" name="Picture 7" descr="A group of people in a row&#10;&#10;AI-generated content may be incorrect.">
            <a:extLst>
              <a:ext uri="{FF2B5EF4-FFF2-40B4-BE49-F238E27FC236}">
                <a16:creationId xmlns:a16="http://schemas.microsoft.com/office/drawing/2014/main" id="{8BAFEAB4-4B78-8C4C-406E-C41A00AA0AFF}"/>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976394" y="3580108"/>
            <a:ext cx="1875296" cy="2619214"/>
          </a:xfrm>
          <a:prstGeom prst="rect">
            <a:avLst/>
          </a:prstGeom>
        </p:spPr>
      </p:pic>
      <p:pic>
        <p:nvPicPr>
          <p:cNvPr id="9" name="Picture 8" descr="A group of people in a row&#10;&#10;AI-generated content may be incorrect.">
            <a:extLst>
              <a:ext uri="{FF2B5EF4-FFF2-40B4-BE49-F238E27FC236}">
                <a16:creationId xmlns:a16="http://schemas.microsoft.com/office/drawing/2014/main" id="{F8E40AF8-4DF3-E65A-46FC-198DB5107AA6}"/>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3022169" y="3580108"/>
            <a:ext cx="2030279" cy="2619214"/>
          </a:xfrm>
          <a:prstGeom prst="rect">
            <a:avLst/>
          </a:prstGeom>
        </p:spPr>
      </p:pic>
      <p:pic>
        <p:nvPicPr>
          <p:cNvPr id="10" name="Picture 9" descr="A group of people in a row&#10;&#10;AI-generated content may be incorrect.">
            <a:extLst>
              <a:ext uri="{FF2B5EF4-FFF2-40B4-BE49-F238E27FC236}">
                <a16:creationId xmlns:a16="http://schemas.microsoft.com/office/drawing/2014/main" id="{7A253712-C7FE-4F3D-3BC0-14B0C7220118}"/>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5052448" y="3580108"/>
            <a:ext cx="2200759" cy="2619214"/>
          </a:xfrm>
          <a:prstGeom prst="rect">
            <a:avLst/>
          </a:prstGeom>
        </p:spPr>
      </p:pic>
      <p:pic>
        <p:nvPicPr>
          <p:cNvPr id="11" name="Picture 10" descr="A group of people in a row&#10;&#10;AI-generated content may be incorrect.">
            <a:extLst>
              <a:ext uri="{FF2B5EF4-FFF2-40B4-BE49-F238E27FC236}">
                <a16:creationId xmlns:a16="http://schemas.microsoft.com/office/drawing/2014/main" id="{AAF30EB0-C2CA-2AF0-F7E4-2F23AC475A86}"/>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7253207" y="3580108"/>
            <a:ext cx="2200759" cy="2619214"/>
          </a:xfrm>
          <a:prstGeom prst="rect">
            <a:avLst/>
          </a:prstGeom>
        </p:spPr>
      </p:pic>
      <p:pic>
        <p:nvPicPr>
          <p:cNvPr id="12" name="Picture 11" descr="A group of people in a row&#10;&#10;AI-generated content may be incorrect.">
            <a:extLst>
              <a:ext uri="{FF2B5EF4-FFF2-40B4-BE49-F238E27FC236}">
                <a16:creationId xmlns:a16="http://schemas.microsoft.com/office/drawing/2014/main" id="{217B6613-B51B-B0B0-A1C1-851187D6C229}"/>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9453966" y="3580108"/>
            <a:ext cx="1844298" cy="2619214"/>
          </a:xfrm>
          <a:prstGeom prst="rect">
            <a:avLst/>
          </a:prstGeom>
        </p:spPr>
      </p:pic>
      <p:pic>
        <p:nvPicPr>
          <p:cNvPr id="14" name="Picture 13">
            <a:extLst>
              <a:ext uri="{FF2B5EF4-FFF2-40B4-BE49-F238E27FC236}">
                <a16:creationId xmlns:a16="http://schemas.microsoft.com/office/drawing/2014/main" id="{1C9A7D8A-6675-C17E-4BC1-022AE68A08C6}"/>
              </a:ext>
            </a:extLst>
          </p:cNvPr>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a:off x="170482" y="1890792"/>
            <a:ext cx="2681208" cy="1689315"/>
          </a:xfrm>
          <a:prstGeom prst="rect">
            <a:avLst/>
          </a:prstGeom>
        </p:spPr>
      </p:pic>
      <p:pic>
        <p:nvPicPr>
          <p:cNvPr id="15" name="Picture 14">
            <a:extLst>
              <a:ext uri="{FF2B5EF4-FFF2-40B4-BE49-F238E27FC236}">
                <a16:creationId xmlns:a16="http://schemas.microsoft.com/office/drawing/2014/main" id="{93845937-4FEE-5FD0-3D54-720AA613D585}"/>
              </a:ext>
            </a:extLst>
          </p:cNvPr>
          <p:cNvPicPr>
            <a:picLocks noChangeAspect="1"/>
          </p:cNvPicPr>
          <p:nvPr/>
        </p:nvPicPr>
        <p:blipFill>
          <a:blip r:embed="rId9" cstate="print">
            <a:extLst>
              <a:ext uri="{28A0092B-C50C-407E-A947-70E740481C1C}">
                <a14:useLocalDpi xmlns:a14="http://schemas.microsoft.com/office/drawing/2010/main"/>
              </a:ext>
            </a:extLst>
          </a:blip>
          <a:srcRect/>
          <a:stretch>
            <a:fillRect/>
          </a:stretch>
        </p:blipFill>
        <p:spPr>
          <a:xfrm>
            <a:off x="9283486" y="1890791"/>
            <a:ext cx="2696703" cy="1689315"/>
          </a:xfrm>
          <a:prstGeom prst="rect">
            <a:avLst/>
          </a:prstGeom>
        </p:spPr>
      </p:pic>
      <p:pic>
        <p:nvPicPr>
          <p:cNvPr id="16" name="Picture 15">
            <a:extLst>
              <a:ext uri="{FF2B5EF4-FFF2-40B4-BE49-F238E27FC236}">
                <a16:creationId xmlns:a16="http://schemas.microsoft.com/office/drawing/2014/main" id="{02658D60-5880-DAE5-EB17-4A32B3618DA1}"/>
              </a:ext>
            </a:extLst>
          </p:cNvPr>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a:xfrm>
            <a:off x="4757980" y="1890790"/>
            <a:ext cx="2634712" cy="1689315"/>
          </a:xfrm>
          <a:prstGeom prst="rect">
            <a:avLst/>
          </a:prstGeom>
        </p:spPr>
      </p:pic>
      <p:pic>
        <p:nvPicPr>
          <p:cNvPr id="18" name="Picture 17">
            <a:extLst>
              <a:ext uri="{FF2B5EF4-FFF2-40B4-BE49-F238E27FC236}">
                <a16:creationId xmlns:a16="http://schemas.microsoft.com/office/drawing/2014/main" id="{9B0A7BD2-0068-457F-B99C-45C451BFEC0D}"/>
              </a:ext>
            </a:extLst>
          </p:cNvPr>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a:xfrm>
            <a:off x="2448732" y="1534331"/>
            <a:ext cx="2681206" cy="2449839"/>
          </a:xfrm>
          <a:prstGeom prst="rect">
            <a:avLst/>
          </a:prstGeom>
        </p:spPr>
      </p:pic>
      <p:pic>
        <p:nvPicPr>
          <p:cNvPr id="19" name="Picture 18">
            <a:extLst>
              <a:ext uri="{FF2B5EF4-FFF2-40B4-BE49-F238E27FC236}">
                <a16:creationId xmlns:a16="http://schemas.microsoft.com/office/drawing/2014/main" id="{8788A518-51D1-232B-4748-611C7BDB835E}"/>
              </a:ext>
            </a:extLst>
          </p:cNvPr>
          <p:cNvPicPr>
            <a:picLocks noChangeAspect="1"/>
          </p:cNvPicPr>
          <p:nvPr/>
        </p:nvPicPr>
        <p:blipFill>
          <a:blip r:embed="rId12" cstate="print">
            <a:extLst>
              <a:ext uri="{28A0092B-C50C-407E-A947-70E740481C1C}">
                <a14:useLocalDpi xmlns:a14="http://schemas.microsoft.com/office/drawing/2010/main"/>
              </a:ext>
            </a:extLst>
          </a:blip>
          <a:srcRect/>
          <a:stretch>
            <a:fillRect/>
          </a:stretch>
        </p:blipFill>
        <p:spPr>
          <a:xfrm>
            <a:off x="7036228" y="1534332"/>
            <a:ext cx="2634713" cy="2309248"/>
          </a:xfrm>
          <a:prstGeom prst="rect">
            <a:avLst/>
          </a:prstGeom>
        </p:spPr>
      </p:pic>
      <p:sp>
        <p:nvSpPr>
          <p:cNvPr id="25" name="TextBox 24">
            <a:extLst>
              <a:ext uri="{FF2B5EF4-FFF2-40B4-BE49-F238E27FC236}">
                <a16:creationId xmlns:a16="http://schemas.microsoft.com/office/drawing/2014/main" id="{F77C3851-F7D8-C8FB-9852-49DFC7A9B75E}"/>
              </a:ext>
            </a:extLst>
          </p:cNvPr>
          <p:cNvSpPr txBox="1"/>
          <p:nvPr/>
        </p:nvSpPr>
        <p:spPr>
          <a:xfrm>
            <a:off x="-2242" y="951257"/>
            <a:ext cx="12194242" cy="417037"/>
          </a:xfrm>
          <a:prstGeom prst="rect">
            <a:avLst/>
          </a:prstGeom>
          <a:noFill/>
        </p:spPr>
        <p:txBody>
          <a:bodyPr wrap="square" rtlCol="0">
            <a:spAutoFit/>
          </a:bodyPr>
          <a:lstStyle/>
          <a:p>
            <a:pPr algn="ctr">
              <a:spcBef>
                <a:spcPts val="1200"/>
              </a:spcBef>
            </a:pPr>
            <a:r>
              <a:rPr lang="en-GB" sz="2110" b="1" dirty="0">
                <a:latin typeface="Verdana" panose="020B0604030504040204" pitchFamily="34" charset="0"/>
                <a:ea typeface="Verdana" panose="020B0604030504040204" pitchFamily="34" charset="0"/>
                <a:cs typeface="Verdana" panose="020B0604030504040204" pitchFamily="34" charset="0"/>
              </a:rPr>
              <a:t>People might use AI chatbots for a variety of reasons</a:t>
            </a:r>
          </a:p>
        </p:txBody>
      </p:sp>
      <p:sp>
        <p:nvSpPr>
          <p:cNvPr id="26" name="TextBox 25">
            <a:extLst>
              <a:ext uri="{FF2B5EF4-FFF2-40B4-BE49-F238E27FC236}">
                <a16:creationId xmlns:a16="http://schemas.microsoft.com/office/drawing/2014/main" id="{5F93BC0F-D78E-E4A3-129F-78F24C34103D}"/>
              </a:ext>
            </a:extLst>
          </p:cNvPr>
          <p:cNvSpPr txBox="1"/>
          <p:nvPr/>
        </p:nvSpPr>
        <p:spPr>
          <a:xfrm>
            <a:off x="457009" y="2226980"/>
            <a:ext cx="2081445" cy="830997"/>
          </a:xfrm>
          <a:prstGeom prst="rect">
            <a:avLst/>
          </a:prstGeom>
          <a:noFill/>
        </p:spPr>
        <p:txBody>
          <a:bodyPr wrap="square" rtlCol="0">
            <a:spAutoFit/>
          </a:bodyPr>
          <a:lstStyle/>
          <a:p>
            <a:pPr algn="ctr">
              <a:spcBef>
                <a:spcPts val="1200"/>
              </a:spcBef>
            </a:pPr>
            <a:r>
              <a:rPr lang="en-GB" sz="1590" dirty="0">
                <a:latin typeface="Verdana" panose="020B0604030504040204" pitchFamily="34" charset="0"/>
                <a:ea typeface="Verdana" panose="020B0604030504040204" pitchFamily="34" charset="0"/>
                <a:cs typeface="Verdana" panose="020B0604030504040204" pitchFamily="34" charset="0"/>
              </a:rPr>
              <a:t>AI chatbots help me by answering questions</a:t>
            </a:r>
          </a:p>
        </p:txBody>
      </p:sp>
      <p:sp>
        <p:nvSpPr>
          <p:cNvPr id="27" name="TextBox 26">
            <a:extLst>
              <a:ext uri="{FF2B5EF4-FFF2-40B4-BE49-F238E27FC236}">
                <a16:creationId xmlns:a16="http://schemas.microsoft.com/office/drawing/2014/main" id="{D5220323-7AF0-16AE-CEBD-D0A7642450BA}"/>
              </a:ext>
            </a:extLst>
          </p:cNvPr>
          <p:cNvSpPr txBox="1"/>
          <p:nvPr/>
        </p:nvSpPr>
        <p:spPr>
          <a:xfrm>
            <a:off x="2580168" y="1868573"/>
            <a:ext cx="2426468" cy="1560427"/>
          </a:xfrm>
          <a:prstGeom prst="rect">
            <a:avLst/>
          </a:prstGeom>
          <a:noFill/>
        </p:spPr>
        <p:txBody>
          <a:bodyPr wrap="square" rtlCol="0">
            <a:spAutoFit/>
          </a:bodyPr>
          <a:lstStyle/>
          <a:p>
            <a:pPr algn="ctr">
              <a:spcBef>
                <a:spcPts val="1200"/>
              </a:spcBef>
            </a:pPr>
            <a:r>
              <a:rPr lang="en-GB" sz="1590" dirty="0">
                <a:latin typeface="Verdana" panose="020B0604030504040204" pitchFamily="34" charset="0"/>
                <a:ea typeface="Verdana" panose="020B0604030504040204" pitchFamily="34" charset="0"/>
                <a:cs typeface="Verdana" panose="020B0604030504040204" pitchFamily="34" charset="0"/>
              </a:rPr>
              <a:t>I talked to an AI chatbot about </a:t>
            </a:r>
            <a:br>
              <a:rPr lang="en-GB" sz="1590" dirty="0">
                <a:latin typeface="Verdana" panose="020B0604030504040204" pitchFamily="34" charset="0"/>
                <a:ea typeface="Verdana" panose="020B0604030504040204" pitchFamily="34" charset="0"/>
                <a:cs typeface="Verdana" panose="020B0604030504040204" pitchFamily="34" charset="0"/>
              </a:rPr>
            </a:br>
            <a:r>
              <a:rPr lang="en-GB" sz="1590" dirty="0">
                <a:latin typeface="Verdana" panose="020B0604030504040204" pitchFamily="34" charset="0"/>
                <a:ea typeface="Verdana" panose="020B0604030504040204" pitchFamily="34" charset="0"/>
                <a:cs typeface="Verdana" panose="020B0604030504040204" pitchFamily="34" charset="0"/>
              </a:rPr>
              <a:t>my favourite book </a:t>
            </a:r>
            <a:br>
              <a:rPr lang="en-GB" sz="1590" dirty="0">
                <a:latin typeface="Verdana" panose="020B0604030504040204" pitchFamily="34" charset="0"/>
                <a:ea typeface="Verdana" panose="020B0604030504040204" pitchFamily="34" charset="0"/>
                <a:cs typeface="Verdana" panose="020B0604030504040204" pitchFamily="34" charset="0"/>
              </a:rPr>
            </a:br>
            <a:r>
              <a:rPr lang="en-GB" sz="1590" dirty="0">
                <a:latin typeface="Verdana" panose="020B0604030504040204" pitchFamily="34" charset="0"/>
                <a:ea typeface="Verdana" panose="020B0604030504040204" pitchFamily="34" charset="0"/>
                <a:cs typeface="Verdana" panose="020B0604030504040204" pitchFamily="34" charset="0"/>
              </a:rPr>
              <a:t>and it recommended other books I </a:t>
            </a:r>
            <a:br>
              <a:rPr lang="en-GB" sz="1590" dirty="0">
                <a:latin typeface="Verdana" panose="020B0604030504040204" pitchFamily="34" charset="0"/>
                <a:ea typeface="Verdana" panose="020B0604030504040204" pitchFamily="34" charset="0"/>
                <a:cs typeface="Verdana" panose="020B0604030504040204" pitchFamily="34" charset="0"/>
              </a:rPr>
            </a:br>
            <a:r>
              <a:rPr lang="en-GB" sz="1590" dirty="0">
                <a:latin typeface="Verdana" panose="020B0604030504040204" pitchFamily="34" charset="0"/>
                <a:ea typeface="Verdana" panose="020B0604030504040204" pitchFamily="34" charset="0"/>
                <a:cs typeface="Verdana" panose="020B0604030504040204" pitchFamily="34" charset="0"/>
              </a:rPr>
              <a:t>would like</a:t>
            </a:r>
          </a:p>
        </p:txBody>
      </p:sp>
      <p:sp>
        <p:nvSpPr>
          <p:cNvPr id="28" name="TextBox 27">
            <a:extLst>
              <a:ext uri="{FF2B5EF4-FFF2-40B4-BE49-F238E27FC236}">
                <a16:creationId xmlns:a16="http://schemas.microsoft.com/office/drawing/2014/main" id="{5074C6E4-7FF1-83AE-F26C-D9A9F4495FFF}"/>
              </a:ext>
            </a:extLst>
          </p:cNvPr>
          <p:cNvSpPr txBox="1"/>
          <p:nvPr/>
        </p:nvSpPr>
        <p:spPr>
          <a:xfrm>
            <a:off x="4869849" y="2268068"/>
            <a:ext cx="2426468" cy="826380"/>
          </a:xfrm>
          <a:prstGeom prst="rect">
            <a:avLst/>
          </a:prstGeom>
          <a:noFill/>
        </p:spPr>
        <p:txBody>
          <a:bodyPr wrap="square" rtlCol="0">
            <a:spAutoFit/>
          </a:bodyPr>
          <a:lstStyle/>
          <a:p>
            <a:pPr algn="ctr">
              <a:spcBef>
                <a:spcPts val="1200"/>
              </a:spcBef>
            </a:pPr>
            <a:r>
              <a:rPr lang="en-GB" sz="1590" dirty="0">
                <a:latin typeface="Verdana" panose="020B0604030504040204" pitchFamily="34" charset="0"/>
                <a:ea typeface="Verdana" panose="020B0604030504040204" pitchFamily="34" charset="0"/>
                <a:cs typeface="Verdana" panose="020B0604030504040204" pitchFamily="34" charset="0"/>
              </a:rPr>
              <a:t>I got a chatbot to </a:t>
            </a:r>
            <a:br>
              <a:rPr lang="en-GB" sz="1590" dirty="0">
                <a:latin typeface="Verdana" panose="020B0604030504040204" pitchFamily="34" charset="0"/>
                <a:ea typeface="Verdana" panose="020B0604030504040204" pitchFamily="34" charset="0"/>
                <a:cs typeface="Verdana" panose="020B0604030504040204" pitchFamily="34" charset="0"/>
              </a:rPr>
            </a:br>
            <a:r>
              <a:rPr lang="en-GB" sz="1590" dirty="0">
                <a:latin typeface="Verdana" panose="020B0604030504040204" pitchFamily="34" charset="0"/>
                <a:ea typeface="Verdana" panose="020B0604030504040204" pitchFamily="34" charset="0"/>
                <a:cs typeface="Verdana" panose="020B0604030504040204" pitchFamily="34" charset="0"/>
              </a:rPr>
              <a:t>test me on my </a:t>
            </a:r>
            <a:br>
              <a:rPr lang="en-GB" sz="1590" dirty="0">
                <a:latin typeface="Verdana" panose="020B0604030504040204" pitchFamily="34" charset="0"/>
                <a:ea typeface="Verdana" panose="020B0604030504040204" pitchFamily="34" charset="0"/>
                <a:cs typeface="Verdana" panose="020B0604030504040204" pitchFamily="34" charset="0"/>
              </a:rPr>
            </a:br>
            <a:r>
              <a:rPr lang="en-GB" sz="1590" dirty="0">
                <a:latin typeface="Verdana" panose="020B0604030504040204" pitchFamily="34" charset="0"/>
                <a:ea typeface="Verdana" panose="020B0604030504040204" pitchFamily="34" charset="0"/>
                <a:cs typeface="Verdana" panose="020B0604030504040204" pitchFamily="34" charset="0"/>
              </a:rPr>
              <a:t>times tables</a:t>
            </a:r>
          </a:p>
        </p:txBody>
      </p:sp>
      <p:sp>
        <p:nvSpPr>
          <p:cNvPr id="29" name="TextBox 28">
            <a:extLst>
              <a:ext uri="{FF2B5EF4-FFF2-40B4-BE49-F238E27FC236}">
                <a16:creationId xmlns:a16="http://schemas.microsoft.com/office/drawing/2014/main" id="{D0BC373B-5C02-E5C8-D530-0C1441C8ED70}"/>
              </a:ext>
            </a:extLst>
          </p:cNvPr>
          <p:cNvSpPr txBox="1"/>
          <p:nvPr/>
        </p:nvSpPr>
        <p:spPr>
          <a:xfrm>
            <a:off x="7160217" y="2019492"/>
            <a:ext cx="2426468" cy="1315745"/>
          </a:xfrm>
          <a:prstGeom prst="rect">
            <a:avLst/>
          </a:prstGeom>
          <a:noFill/>
        </p:spPr>
        <p:txBody>
          <a:bodyPr wrap="square" rtlCol="0">
            <a:spAutoFit/>
          </a:bodyPr>
          <a:lstStyle/>
          <a:p>
            <a:pPr algn="ctr">
              <a:spcBef>
                <a:spcPts val="1200"/>
              </a:spcBef>
            </a:pPr>
            <a:r>
              <a:rPr lang="en-GB" sz="1590" dirty="0">
                <a:latin typeface="Verdana" panose="020B0604030504040204" pitchFamily="34" charset="0"/>
                <a:ea typeface="Verdana" panose="020B0604030504040204" pitchFamily="34" charset="0"/>
                <a:cs typeface="Verdana" panose="020B0604030504040204" pitchFamily="34" charset="0"/>
              </a:rPr>
              <a:t>A chatbot answered my question </a:t>
            </a:r>
            <a:br>
              <a:rPr lang="en-GB" sz="1590" dirty="0">
                <a:latin typeface="Verdana" panose="020B0604030504040204" pitchFamily="34" charset="0"/>
                <a:ea typeface="Verdana" panose="020B0604030504040204" pitchFamily="34" charset="0"/>
                <a:cs typeface="Verdana" panose="020B0604030504040204" pitchFamily="34" charset="0"/>
              </a:rPr>
            </a:br>
            <a:r>
              <a:rPr lang="en-GB" sz="1590" dirty="0">
                <a:latin typeface="Verdana" panose="020B0604030504040204" pitchFamily="34" charset="0"/>
                <a:ea typeface="Verdana" panose="020B0604030504040204" pitchFamily="34" charset="0"/>
                <a:cs typeface="Verdana" panose="020B0604030504040204" pitchFamily="34" charset="0"/>
              </a:rPr>
              <a:t>when I was stuck with something on </a:t>
            </a:r>
            <a:br>
              <a:rPr lang="en-GB" sz="1590" dirty="0">
                <a:latin typeface="Verdana" panose="020B0604030504040204" pitchFamily="34" charset="0"/>
                <a:ea typeface="Verdana" panose="020B0604030504040204" pitchFamily="34" charset="0"/>
                <a:cs typeface="Verdana" panose="020B0604030504040204" pitchFamily="34" charset="0"/>
              </a:rPr>
            </a:br>
            <a:r>
              <a:rPr lang="en-GB" sz="1590" dirty="0">
                <a:latin typeface="Verdana" panose="020B0604030504040204" pitchFamily="34" charset="0"/>
                <a:ea typeface="Verdana" panose="020B0604030504040204" pitchFamily="34" charset="0"/>
                <a:cs typeface="Verdana" panose="020B0604030504040204" pitchFamily="34" charset="0"/>
              </a:rPr>
              <a:t>an app</a:t>
            </a:r>
          </a:p>
        </p:txBody>
      </p:sp>
      <p:sp>
        <p:nvSpPr>
          <p:cNvPr id="30" name="TextBox 29">
            <a:extLst>
              <a:ext uri="{FF2B5EF4-FFF2-40B4-BE49-F238E27FC236}">
                <a16:creationId xmlns:a16="http://schemas.microsoft.com/office/drawing/2014/main" id="{3C7CA453-EA5A-7F5F-EF7F-5AF8AA0C0CEA}"/>
              </a:ext>
            </a:extLst>
          </p:cNvPr>
          <p:cNvSpPr txBox="1"/>
          <p:nvPr/>
        </p:nvSpPr>
        <p:spPr>
          <a:xfrm>
            <a:off x="9459533" y="2250311"/>
            <a:ext cx="2426468" cy="826380"/>
          </a:xfrm>
          <a:prstGeom prst="rect">
            <a:avLst/>
          </a:prstGeom>
          <a:noFill/>
        </p:spPr>
        <p:txBody>
          <a:bodyPr wrap="square" rtlCol="0">
            <a:spAutoFit/>
          </a:bodyPr>
          <a:lstStyle/>
          <a:p>
            <a:pPr algn="ctr">
              <a:spcBef>
                <a:spcPts val="1200"/>
              </a:spcBef>
            </a:pPr>
            <a:r>
              <a:rPr lang="en-GB" sz="1590" dirty="0">
                <a:latin typeface="Verdana" panose="020B0604030504040204" pitchFamily="34" charset="0"/>
                <a:ea typeface="Verdana" panose="020B0604030504040204" pitchFamily="34" charset="0"/>
                <a:cs typeface="Verdana" panose="020B0604030504040204" pitchFamily="34" charset="0"/>
              </a:rPr>
              <a:t>I practise speaking </a:t>
            </a:r>
            <a:br>
              <a:rPr lang="en-GB" sz="1590" dirty="0">
                <a:latin typeface="Verdana" panose="020B0604030504040204" pitchFamily="34" charset="0"/>
                <a:ea typeface="Verdana" panose="020B0604030504040204" pitchFamily="34" charset="0"/>
                <a:cs typeface="Verdana" panose="020B0604030504040204" pitchFamily="34" charset="0"/>
              </a:rPr>
            </a:br>
            <a:r>
              <a:rPr lang="en-GB" sz="1590" dirty="0">
                <a:latin typeface="Verdana" panose="020B0604030504040204" pitchFamily="34" charset="0"/>
                <a:ea typeface="Verdana" panose="020B0604030504040204" pitchFamily="34" charset="0"/>
                <a:cs typeface="Verdana" panose="020B0604030504040204" pitchFamily="34" charset="0"/>
              </a:rPr>
              <a:t>a different language with an AI chatbot</a:t>
            </a:r>
          </a:p>
        </p:txBody>
      </p:sp>
    </p:spTree>
    <p:extLst>
      <p:ext uri="{BB962C8B-B14F-4D97-AF65-F5344CB8AC3E}">
        <p14:creationId xmlns:p14="http://schemas.microsoft.com/office/powerpoint/2010/main" val="157724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anim calcmode="lin" valueType="num">
                                      <p:cBhvr>
                                        <p:cTn id="8" dur="500" fill="hold"/>
                                        <p:tgtEl>
                                          <p:spTgt spid="26"/>
                                        </p:tgtEl>
                                        <p:attrNameLst>
                                          <p:attrName>ppt_x</p:attrName>
                                        </p:attrNameLst>
                                      </p:cBhvr>
                                      <p:tavLst>
                                        <p:tav tm="0">
                                          <p:val>
                                            <p:strVal val="#ppt_x"/>
                                          </p:val>
                                        </p:tav>
                                        <p:tav tm="100000">
                                          <p:val>
                                            <p:strVal val="#ppt_x"/>
                                          </p:val>
                                        </p:tav>
                                      </p:tavLst>
                                    </p:anim>
                                    <p:anim calcmode="lin" valueType="num">
                                      <p:cBhvr>
                                        <p:cTn id="9" dur="500" fill="hold"/>
                                        <p:tgtEl>
                                          <p:spTgt spid="2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anim calcmode="lin" valueType="num">
                                      <p:cBhvr>
                                        <p:cTn id="13" dur="500" fill="hold"/>
                                        <p:tgtEl>
                                          <p:spTgt spid="14"/>
                                        </p:tgtEl>
                                        <p:attrNameLst>
                                          <p:attrName>ppt_x</p:attrName>
                                        </p:attrNameLst>
                                      </p:cBhvr>
                                      <p:tavLst>
                                        <p:tav tm="0">
                                          <p:val>
                                            <p:strVal val="#ppt_x"/>
                                          </p:val>
                                        </p:tav>
                                        <p:tav tm="100000">
                                          <p:val>
                                            <p:strVal val="#ppt_x"/>
                                          </p:val>
                                        </p:tav>
                                      </p:tavLst>
                                    </p:anim>
                                    <p:anim calcmode="lin" valueType="num">
                                      <p:cBhvr>
                                        <p:cTn id="14" dur="5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anim calcmode="lin" valueType="num">
                                      <p:cBhvr>
                                        <p:cTn id="19" dur="500" fill="hold"/>
                                        <p:tgtEl>
                                          <p:spTgt spid="18"/>
                                        </p:tgtEl>
                                        <p:attrNameLst>
                                          <p:attrName>ppt_x</p:attrName>
                                        </p:attrNameLst>
                                      </p:cBhvr>
                                      <p:tavLst>
                                        <p:tav tm="0">
                                          <p:val>
                                            <p:strVal val="#ppt_x"/>
                                          </p:val>
                                        </p:tav>
                                        <p:tav tm="100000">
                                          <p:val>
                                            <p:strVal val="#ppt_x"/>
                                          </p:val>
                                        </p:tav>
                                      </p:tavLst>
                                    </p:anim>
                                    <p:anim calcmode="lin" valueType="num">
                                      <p:cBhvr>
                                        <p:cTn id="20" dur="500" fill="hold"/>
                                        <p:tgtEl>
                                          <p:spTgt spid="1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anim calcmode="lin" valueType="num">
                                      <p:cBhvr>
                                        <p:cTn id="24" dur="500" fill="hold"/>
                                        <p:tgtEl>
                                          <p:spTgt spid="27"/>
                                        </p:tgtEl>
                                        <p:attrNameLst>
                                          <p:attrName>ppt_x</p:attrName>
                                        </p:attrNameLst>
                                      </p:cBhvr>
                                      <p:tavLst>
                                        <p:tav tm="0">
                                          <p:val>
                                            <p:strVal val="#ppt_x"/>
                                          </p:val>
                                        </p:tav>
                                        <p:tav tm="100000">
                                          <p:val>
                                            <p:strVal val="#ppt_x"/>
                                          </p:val>
                                        </p:tav>
                                      </p:tavLst>
                                    </p:anim>
                                    <p:anim calcmode="lin" valueType="num">
                                      <p:cBhvr>
                                        <p:cTn id="25" dur="500" fill="hold"/>
                                        <p:tgtEl>
                                          <p:spTgt spid="27"/>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anim calcmode="lin" valueType="num">
                                      <p:cBhvr>
                                        <p:cTn id="30" dur="500" fill="hold"/>
                                        <p:tgtEl>
                                          <p:spTgt spid="28"/>
                                        </p:tgtEl>
                                        <p:attrNameLst>
                                          <p:attrName>ppt_x</p:attrName>
                                        </p:attrNameLst>
                                      </p:cBhvr>
                                      <p:tavLst>
                                        <p:tav tm="0">
                                          <p:val>
                                            <p:strVal val="#ppt_x"/>
                                          </p:val>
                                        </p:tav>
                                        <p:tav tm="100000">
                                          <p:val>
                                            <p:strVal val="#ppt_x"/>
                                          </p:val>
                                        </p:tav>
                                      </p:tavLst>
                                    </p:anim>
                                    <p:anim calcmode="lin" valueType="num">
                                      <p:cBhvr>
                                        <p:cTn id="31" dur="500" fill="hold"/>
                                        <p:tgtEl>
                                          <p:spTgt spid="28"/>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anim calcmode="lin" valueType="num">
                                      <p:cBhvr>
                                        <p:cTn id="35" dur="500" fill="hold"/>
                                        <p:tgtEl>
                                          <p:spTgt spid="16"/>
                                        </p:tgtEl>
                                        <p:attrNameLst>
                                          <p:attrName>ppt_x</p:attrName>
                                        </p:attrNameLst>
                                      </p:cBhvr>
                                      <p:tavLst>
                                        <p:tav tm="0">
                                          <p:val>
                                            <p:strVal val="#ppt_x"/>
                                          </p:val>
                                        </p:tav>
                                        <p:tav tm="100000">
                                          <p:val>
                                            <p:strVal val="#ppt_x"/>
                                          </p:val>
                                        </p:tav>
                                      </p:tavLst>
                                    </p:anim>
                                    <p:anim calcmode="lin" valueType="num">
                                      <p:cBhvr>
                                        <p:cTn id="36" dur="500" fill="hold"/>
                                        <p:tgtEl>
                                          <p:spTgt spid="16"/>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500"/>
                                        <p:tgtEl>
                                          <p:spTgt spid="29"/>
                                        </p:tgtEl>
                                      </p:cBhvr>
                                    </p:animEffect>
                                    <p:anim calcmode="lin" valueType="num">
                                      <p:cBhvr>
                                        <p:cTn id="41" dur="500" fill="hold"/>
                                        <p:tgtEl>
                                          <p:spTgt spid="29"/>
                                        </p:tgtEl>
                                        <p:attrNameLst>
                                          <p:attrName>ppt_x</p:attrName>
                                        </p:attrNameLst>
                                      </p:cBhvr>
                                      <p:tavLst>
                                        <p:tav tm="0">
                                          <p:val>
                                            <p:strVal val="#ppt_x"/>
                                          </p:val>
                                        </p:tav>
                                        <p:tav tm="100000">
                                          <p:val>
                                            <p:strVal val="#ppt_x"/>
                                          </p:val>
                                        </p:tav>
                                      </p:tavLst>
                                    </p:anim>
                                    <p:anim calcmode="lin" valueType="num">
                                      <p:cBhvr>
                                        <p:cTn id="42" dur="500" fill="hold"/>
                                        <p:tgtEl>
                                          <p:spTgt spid="29"/>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anim calcmode="lin" valueType="num">
                                      <p:cBhvr>
                                        <p:cTn id="46" dur="500" fill="hold"/>
                                        <p:tgtEl>
                                          <p:spTgt spid="19"/>
                                        </p:tgtEl>
                                        <p:attrNameLst>
                                          <p:attrName>ppt_x</p:attrName>
                                        </p:attrNameLst>
                                      </p:cBhvr>
                                      <p:tavLst>
                                        <p:tav tm="0">
                                          <p:val>
                                            <p:strVal val="#ppt_x"/>
                                          </p:val>
                                        </p:tav>
                                        <p:tav tm="100000">
                                          <p:val>
                                            <p:strVal val="#ppt_x"/>
                                          </p:val>
                                        </p:tav>
                                      </p:tavLst>
                                    </p:anim>
                                    <p:anim calcmode="lin" valueType="num">
                                      <p:cBhvr>
                                        <p:cTn id="47" dur="500" fill="hold"/>
                                        <p:tgtEl>
                                          <p:spTgt spid="19"/>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42" presetClass="entr" presetSubtype="0"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anim calcmode="lin" valueType="num">
                                      <p:cBhvr>
                                        <p:cTn id="52" dur="500" fill="hold"/>
                                        <p:tgtEl>
                                          <p:spTgt spid="30"/>
                                        </p:tgtEl>
                                        <p:attrNameLst>
                                          <p:attrName>ppt_x</p:attrName>
                                        </p:attrNameLst>
                                      </p:cBhvr>
                                      <p:tavLst>
                                        <p:tav tm="0">
                                          <p:val>
                                            <p:strVal val="#ppt_x"/>
                                          </p:val>
                                        </p:tav>
                                        <p:tav tm="100000">
                                          <p:val>
                                            <p:strVal val="#ppt_x"/>
                                          </p:val>
                                        </p:tav>
                                      </p:tavLst>
                                    </p:anim>
                                    <p:anim calcmode="lin" valueType="num">
                                      <p:cBhvr>
                                        <p:cTn id="53" dur="500" fill="hold"/>
                                        <p:tgtEl>
                                          <p:spTgt spid="30"/>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anim calcmode="lin" valueType="num">
                                      <p:cBhvr>
                                        <p:cTn id="57" dur="500" fill="hold"/>
                                        <p:tgtEl>
                                          <p:spTgt spid="15"/>
                                        </p:tgtEl>
                                        <p:attrNameLst>
                                          <p:attrName>ppt_x</p:attrName>
                                        </p:attrNameLst>
                                      </p:cBhvr>
                                      <p:tavLst>
                                        <p:tav tm="0">
                                          <p:val>
                                            <p:strVal val="#ppt_x"/>
                                          </p:val>
                                        </p:tav>
                                        <p:tav tm="100000">
                                          <p:val>
                                            <p:strVal val="#ppt_x"/>
                                          </p:val>
                                        </p:tav>
                                      </p:tavLst>
                                    </p:anim>
                                    <p:anim calcmode="lin" valueType="num">
                                      <p:cBhvr>
                                        <p:cTn id="58"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68D06-1B4A-10B8-4EE4-E4923E4C8F1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06230B59-216F-F205-D4D0-2B24D99845D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8" name="Picture 7" descr="A couple of white rectangular speech bubbles&#10;&#10;AI-generated content may be incorrect.">
            <a:extLst>
              <a:ext uri="{FF2B5EF4-FFF2-40B4-BE49-F238E27FC236}">
                <a16:creationId xmlns:a16="http://schemas.microsoft.com/office/drawing/2014/main" id="{A11D6D4F-EBAC-B1C4-485B-3C17AEB44EDF}"/>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3099661" y="2231756"/>
            <a:ext cx="2696705" cy="1952786"/>
          </a:xfrm>
          <a:prstGeom prst="rect">
            <a:avLst/>
          </a:prstGeom>
        </p:spPr>
      </p:pic>
      <p:pic>
        <p:nvPicPr>
          <p:cNvPr id="9" name="Picture 8" descr="A couple of white rectangular speech bubbles&#10;&#10;AI-generated content may be incorrect.">
            <a:extLst>
              <a:ext uri="{FF2B5EF4-FFF2-40B4-BE49-F238E27FC236}">
                <a16:creationId xmlns:a16="http://schemas.microsoft.com/office/drawing/2014/main" id="{9669EB93-9707-8C68-BD78-57AE57B1CB4C}"/>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478291" y="2231756"/>
            <a:ext cx="2696705" cy="1952786"/>
          </a:xfrm>
          <a:prstGeom prst="rect">
            <a:avLst/>
          </a:prstGeom>
        </p:spPr>
      </p:pic>
      <p:pic>
        <p:nvPicPr>
          <p:cNvPr id="11" name="Picture 10" descr="A cartoon of a child and a child&#10;&#10;AI-generated content may be incorrect.">
            <a:extLst>
              <a:ext uri="{FF2B5EF4-FFF2-40B4-BE49-F238E27FC236}">
                <a16:creationId xmlns:a16="http://schemas.microsoft.com/office/drawing/2014/main" id="{EB3C412F-F9CA-4132-8228-86F2D84AF19A}"/>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580828" y="3580108"/>
            <a:ext cx="1870130" cy="2588217"/>
          </a:xfrm>
          <a:prstGeom prst="rect">
            <a:avLst/>
          </a:prstGeom>
        </p:spPr>
      </p:pic>
      <p:pic>
        <p:nvPicPr>
          <p:cNvPr id="12" name="Picture 11" descr="A cartoon of a child and a child&#10;&#10;AI-generated content may be incorrect.">
            <a:extLst>
              <a:ext uri="{FF2B5EF4-FFF2-40B4-BE49-F238E27FC236}">
                <a16:creationId xmlns:a16="http://schemas.microsoft.com/office/drawing/2014/main" id="{FA425410-6353-EE92-399E-A90B99551DDE}"/>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8741044" y="3580108"/>
            <a:ext cx="1828799" cy="2588217"/>
          </a:xfrm>
          <a:prstGeom prst="rect">
            <a:avLst/>
          </a:prstGeom>
        </p:spPr>
      </p:pic>
      <p:sp>
        <p:nvSpPr>
          <p:cNvPr id="13" name="TextBox 12">
            <a:extLst>
              <a:ext uri="{FF2B5EF4-FFF2-40B4-BE49-F238E27FC236}">
                <a16:creationId xmlns:a16="http://schemas.microsoft.com/office/drawing/2014/main" id="{5210CCF5-C06A-E2C1-AB33-2958C81AD3DF}"/>
              </a:ext>
            </a:extLst>
          </p:cNvPr>
          <p:cNvSpPr txBox="1"/>
          <p:nvPr/>
        </p:nvSpPr>
        <p:spPr>
          <a:xfrm>
            <a:off x="4371187" y="4756740"/>
            <a:ext cx="3547046" cy="741742"/>
          </a:xfrm>
          <a:prstGeom prst="rect">
            <a:avLst/>
          </a:prstGeom>
          <a:noFill/>
        </p:spPr>
        <p:txBody>
          <a:bodyPr wrap="square" rtlCol="0">
            <a:spAutoFit/>
          </a:bodyPr>
          <a:lstStyle/>
          <a:p>
            <a:pPr algn="ctr">
              <a:spcBef>
                <a:spcPts val="1200"/>
              </a:spcBef>
            </a:pPr>
            <a:r>
              <a:rPr lang="en-GB" sz="2110" b="1" dirty="0">
                <a:latin typeface="Verdana" panose="020B0604030504040204" pitchFamily="34" charset="0"/>
                <a:ea typeface="Verdana" panose="020B0604030504040204" pitchFamily="34" charset="0"/>
                <a:cs typeface="Verdana" panose="020B0604030504040204" pitchFamily="34" charset="0"/>
              </a:rPr>
              <a:t>Why might talking to a person be better?</a:t>
            </a:r>
          </a:p>
        </p:txBody>
      </p:sp>
      <p:sp>
        <p:nvSpPr>
          <p:cNvPr id="14" name="TextBox 13">
            <a:extLst>
              <a:ext uri="{FF2B5EF4-FFF2-40B4-BE49-F238E27FC236}">
                <a16:creationId xmlns:a16="http://schemas.microsoft.com/office/drawing/2014/main" id="{1F4C9B35-02CC-D1B7-E8CD-D697FA5815A4}"/>
              </a:ext>
            </a:extLst>
          </p:cNvPr>
          <p:cNvSpPr txBox="1"/>
          <p:nvPr/>
        </p:nvSpPr>
        <p:spPr>
          <a:xfrm>
            <a:off x="3223268" y="2803954"/>
            <a:ext cx="2426468" cy="581698"/>
          </a:xfrm>
          <a:prstGeom prst="rect">
            <a:avLst/>
          </a:prstGeom>
          <a:noFill/>
        </p:spPr>
        <p:txBody>
          <a:bodyPr wrap="square" rtlCol="0">
            <a:spAutoFit/>
          </a:bodyPr>
          <a:lstStyle/>
          <a:p>
            <a:pPr algn="ctr">
              <a:spcBef>
                <a:spcPts val="1200"/>
              </a:spcBef>
            </a:pPr>
            <a:r>
              <a:rPr lang="en-GB" sz="1590" dirty="0">
                <a:latin typeface="Verdana" panose="020B0604030504040204" pitchFamily="34" charset="0"/>
                <a:ea typeface="Verdana" panose="020B0604030504040204" pitchFamily="34" charset="0"/>
                <a:cs typeface="Verdana" panose="020B0604030504040204" pitchFamily="34" charset="0"/>
              </a:rPr>
              <a:t>If I’m feeling down, I talk to an AI chatbot </a:t>
            </a:r>
          </a:p>
        </p:txBody>
      </p:sp>
      <p:sp>
        <p:nvSpPr>
          <p:cNvPr id="15" name="TextBox 14">
            <a:extLst>
              <a:ext uri="{FF2B5EF4-FFF2-40B4-BE49-F238E27FC236}">
                <a16:creationId xmlns:a16="http://schemas.microsoft.com/office/drawing/2014/main" id="{60030958-2AFF-BB35-32DA-866262A3C55D}"/>
              </a:ext>
            </a:extLst>
          </p:cNvPr>
          <p:cNvSpPr txBox="1"/>
          <p:nvPr/>
        </p:nvSpPr>
        <p:spPr>
          <a:xfrm>
            <a:off x="6629682" y="2559272"/>
            <a:ext cx="2426468" cy="1071062"/>
          </a:xfrm>
          <a:prstGeom prst="rect">
            <a:avLst/>
          </a:prstGeom>
          <a:noFill/>
        </p:spPr>
        <p:txBody>
          <a:bodyPr wrap="square" rtlCol="0">
            <a:spAutoFit/>
          </a:bodyPr>
          <a:lstStyle/>
          <a:p>
            <a:pPr algn="ctr">
              <a:spcBef>
                <a:spcPts val="1200"/>
              </a:spcBef>
            </a:pPr>
            <a:r>
              <a:rPr lang="en-GB" sz="1590" dirty="0">
                <a:latin typeface="Verdana" panose="020B0604030504040204" pitchFamily="34" charset="0"/>
                <a:ea typeface="Verdana" panose="020B0604030504040204" pitchFamily="34" charset="0"/>
                <a:cs typeface="Verdana" panose="020B0604030504040204" pitchFamily="34" charset="0"/>
              </a:rPr>
              <a:t>If I don’t know what to do in a stressful situation, I ask an </a:t>
            </a:r>
            <a:br>
              <a:rPr lang="en-GB" sz="1590" dirty="0">
                <a:latin typeface="Verdana" panose="020B0604030504040204" pitchFamily="34" charset="0"/>
                <a:ea typeface="Verdana" panose="020B0604030504040204" pitchFamily="34" charset="0"/>
                <a:cs typeface="Verdana" panose="020B0604030504040204" pitchFamily="34" charset="0"/>
              </a:rPr>
            </a:br>
            <a:r>
              <a:rPr lang="en-GB" sz="1590" dirty="0">
                <a:latin typeface="Verdana" panose="020B0604030504040204" pitchFamily="34" charset="0"/>
                <a:ea typeface="Verdana" panose="020B0604030504040204" pitchFamily="34" charset="0"/>
                <a:cs typeface="Verdana" panose="020B0604030504040204" pitchFamily="34" charset="0"/>
              </a:rPr>
              <a:t>AI chatbot</a:t>
            </a:r>
          </a:p>
        </p:txBody>
      </p:sp>
      <p:sp>
        <p:nvSpPr>
          <p:cNvPr id="17" name="TextBox 16">
            <a:extLst>
              <a:ext uri="{FF2B5EF4-FFF2-40B4-BE49-F238E27FC236}">
                <a16:creationId xmlns:a16="http://schemas.microsoft.com/office/drawing/2014/main" id="{E909B145-E516-C847-9140-032FAEE5C9AB}"/>
              </a:ext>
            </a:extLst>
          </p:cNvPr>
          <p:cNvSpPr txBox="1"/>
          <p:nvPr/>
        </p:nvSpPr>
        <p:spPr>
          <a:xfrm>
            <a:off x="3223268" y="1180803"/>
            <a:ext cx="5731339" cy="643253"/>
          </a:xfrm>
          <a:prstGeom prst="rect">
            <a:avLst/>
          </a:prstGeom>
          <a:noFill/>
        </p:spPr>
        <p:txBody>
          <a:bodyPr wrap="square" rtlCol="0">
            <a:spAutoFit/>
          </a:bodyPr>
          <a:lstStyle/>
          <a:p>
            <a:pPr algn="ctr">
              <a:spcBef>
                <a:spcPts val="1200"/>
              </a:spcBef>
            </a:pPr>
            <a:r>
              <a:rPr lang="en-GB" sz="1760" dirty="0">
                <a:latin typeface="Verdana" panose="020B0604030504040204" pitchFamily="34" charset="0"/>
                <a:ea typeface="Verdana" panose="020B0604030504040204" pitchFamily="34" charset="0"/>
                <a:cs typeface="Verdana" panose="020B0604030504040204" pitchFamily="34" charset="0"/>
              </a:rPr>
              <a:t>Some people use chatbots for help and support with their emotions or difficult situations.</a:t>
            </a:r>
          </a:p>
        </p:txBody>
      </p:sp>
    </p:spTree>
    <p:extLst>
      <p:ext uri="{BB962C8B-B14F-4D97-AF65-F5344CB8AC3E}">
        <p14:creationId xmlns:p14="http://schemas.microsoft.com/office/powerpoint/2010/main" val="79986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anim calcmode="lin" valueType="num">
                                      <p:cBhvr>
                                        <p:cTn id="8" dur="500" fill="hold"/>
                                        <p:tgtEl>
                                          <p:spTgt spid="14"/>
                                        </p:tgtEl>
                                        <p:attrNameLst>
                                          <p:attrName>ppt_x</p:attrName>
                                        </p:attrNameLst>
                                      </p:cBhvr>
                                      <p:tavLst>
                                        <p:tav tm="0">
                                          <p:val>
                                            <p:strVal val="#ppt_x"/>
                                          </p:val>
                                        </p:tav>
                                        <p:tav tm="100000">
                                          <p:val>
                                            <p:strVal val="#ppt_x"/>
                                          </p:val>
                                        </p:tav>
                                      </p:tavLst>
                                    </p:anim>
                                    <p:anim calcmode="lin" valueType="num">
                                      <p:cBhvr>
                                        <p:cTn id="9" dur="5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anim calcmode="lin" valueType="num">
                                      <p:cBhvr>
                                        <p:cTn id="19" dur="500" fill="hold"/>
                                        <p:tgtEl>
                                          <p:spTgt spid="15"/>
                                        </p:tgtEl>
                                        <p:attrNameLst>
                                          <p:attrName>ppt_x</p:attrName>
                                        </p:attrNameLst>
                                      </p:cBhvr>
                                      <p:tavLst>
                                        <p:tav tm="0">
                                          <p:val>
                                            <p:strVal val="#ppt_x"/>
                                          </p:val>
                                        </p:tav>
                                        <p:tav tm="100000">
                                          <p:val>
                                            <p:strVal val="#ppt_x"/>
                                          </p:val>
                                        </p:tav>
                                      </p:tavLst>
                                    </p:anim>
                                    <p:anim calcmode="lin" valueType="num">
                                      <p:cBhvr>
                                        <p:cTn id="20" dur="500" fill="hold"/>
                                        <p:tgtEl>
                                          <p:spTgt spid="15"/>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anim calcmode="lin" valueType="num">
                                      <p:cBhvr>
                                        <p:cTn id="24" dur="500" fill="hold"/>
                                        <p:tgtEl>
                                          <p:spTgt spid="9"/>
                                        </p:tgtEl>
                                        <p:attrNameLst>
                                          <p:attrName>ppt_x</p:attrName>
                                        </p:attrNameLst>
                                      </p:cBhvr>
                                      <p:tavLst>
                                        <p:tav tm="0">
                                          <p:val>
                                            <p:strVal val="#ppt_x"/>
                                          </p:val>
                                        </p:tav>
                                        <p:tav tm="100000">
                                          <p:val>
                                            <p:strVal val="#ppt_x"/>
                                          </p:val>
                                        </p:tav>
                                      </p:tavLst>
                                    </p:anim>
                                    <p:anim calcmode="lin" valueType="num">
                                      <p:cBhvr>
                                        <p:cTn id="25"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A8437-D81B-CA01-4722-0A5304A44D6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1E293A8F-C13A-BABE-3B64-E93768B660E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8" name="Picture 7">
            <a:extLst>
              <a:ext uri="{FF2B5EF4-FFF2-40B4-BE49-F238E27FC236}">
                <a16:creationId xmlns:a16="http://schemas.microsoft.com/office/drawing/2014/main" id="{71BC6BA4-7E67-FE7D-05B0-107229FA623C}"/>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3874577" y="2975674"/>
            <a:ext cx="2293750" cy="929900"/>
          </a:xfrm>
          <a:prstGeom prst="rect">
            <a:avLst/>
          </a:prstGeom>
        </p:spPr>
      </p:pic>
      <p:pic>
        <p:nvPicPr>
          <p:cNvPr id="2" name="Picture 1" descr="A black and yellow rectangles&#10;&#10;AI-generated content may be incorrect.">
            <a:extLst>
              <a:ext uri="{FF2B5EF4-FFF2-40B4-BE49-F238E27FC236}">
                <a16:creationId xmlns:a16="http://schemas.microsoft.com/office/drawing/2014/main" id="{1A8C2718-DFF0-EE94-F7BF-3141BD009C92}"/>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478292" y="2975674"/>
            <a:ext cx="2293749" cy="929900"/>
          </a:xfrm>
          <a:prstGeom prst="rect">
            <a:avLst/>
          </a:prstGeom>
        </p:spPr>
      </p:pic>
      <p:sp>
        <p:nvSpPr>
          <p:cNvPr id="13" name="TextBox 12">
            <a:extLst>
              <a:ext uri="{FF2B5EF4-FFF2-40B4-BE49-F238E27FC236}">
                <a16:creationId xmlns:a16="http://schemas.microsoft.com/office/drawing/2014/main" id="{0A4B4EC2-B0D1-C9AD-FDE6-2F7809DE92A3}"/>
              </a:ext>
            </a:extLst>
          </p:cNvPr>
          <p:cNvSpPr txBox="1"/>
          <p:nvPr/>
        </p:nvSpPr>
        <p:spPr>
          <a:xfrm>
            <a:off x="3955775" y="3163889"/>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TRUE</a:t>
            </a:r>
          </a:p>
        </p:txBody>
      </p:sp>
      <p:sp>
        <p:nvSpPr>
          <p:cNvPr id="14" name="TextBox 13">
            <a:extLst>
              <a:ext uri="{FF2B5EF4-FFF2-40B4-BE49-F238E27FC236}">
                <a16:creationId xmlns:a16="http://schemas.microsoft.com/office/drawing/2014/main" id="{4E7924C8-FA82-4721-9145-86349E57D4FA}"/>
              </a:ext>
            </a:extLst>
          </p:cNvPr>
          <p:cNvSpPr txBox="1"/>
          <p:nvPr/>
        </p:nvSpPr>
        <p:spPr>
          <a:xfrm>
            <a:off x="6586509" y="3163888"/>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FALSE</a:t>
            </a:r>
          </a:p>
        </p:txBody>
      </p:sp>
      <p:sp>
        <p:nvSpPr>
          <p:cNvPr id="19" name="TextBox 18">
            <a:extLst>
              <a:ext uri="{FF2B5EF4-FFF2-40B4-BE49-F238E27FC236}">
                <a16:creationId xmlns:a16="http://schemas.microsoft.com/office/drawing/2014/main" id="{7DE622B2-70AC-7591-BF3A-37A3D08B39D1}"/>
              </a:ext>
            </a:extLst>
          </p:cNvPr>
          <p:cNvSpPr txBox="1"/>
          <p:nvPr/>
        </p:nvSpPr>
        <p:spPr>
          <a:xfrm>
            <a:off x="0" y="2134557"/>
            <a:ext cx="12191999" cy="521681"/>
          </a:xfrm>
          <a:prstGeom prst="rect">
            <a:avLst/>
          </a:prstGeom>
          <a:noFill/>
        </p:spPr>
        <p:txBody>
          <a:bodyPr wrap="square" rtlCol="0">
            <a:spAutoFit/>
          </a:bodyPr>
          <a:lstStyle/>
          <a:p>
            <a:pPr algn="ctr"/>
            <a:r>
              <a:rPr lang="en-GB" sz="2790" b="1" dirty="0">
                <a:latin typeface="Verdana" panose="020B0604030504040204" pitchFamily="34" charset="0"/>
                <a:ea typeface="Verdana" panose="020B0604030504040204" pitchFamily="34" charset="0"/>
                <a:cs typeface="Verdana" panose="020B0604030504040204" pitchFamily="34" charset="0"/>
              </a:rPr>
              <a:t>An AI chatbot doesn’t have emotions</a:t>
            </a:r>
          </a:p>
        </p:txBody>
      </p:sp>
    </p:spTree>
    <p:extLst>
      <p:ext uri="{BB962C8B-B14F-4D97-AF65-F5344CB8AC3E}">
        <p14:creationId xmlns:p14="http://schemas.microsoft.com/office/powerpoint/2010/main" val="39159234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5BC627-E018-7618-E049-90255656B9C2}"/>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0F383A4-2896-CB67-491E-B8A39D3C3BF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7" name="Picture 6">
            <a:extLst>
              <a:ext uri="{FF2B5EF4-FFF2-40B4-BE49-F238E27FC236}">
                <a16:creationId xmlns:a16="http://schemas.microsoft.com/office/drawing/2014/main" id="{ED074380-BCDC-E9ED-D908-D478377AD298}"/>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425844" y="3905574"/>
            <a:ext cx="9329980" cy="2572717"/>
          </a:xfrm>
          <a:prstGeom prst="rect">
            <a:avLst/>
          </a:prstGeom>
        </p:spPr>
      </p:pic>
      <p:pic>
        <p:nvPicPr>
          <p:cNvPr id="8" name="Picture 7">
            <a:extLst>
              <a:ext uri="{FF2B5EF4-FFF2-40B4-BE49-F238E27FC236}">
                <a16:creationId xmlns:a16="http://schemas.microsoft.com/office/drawing/2014/main" id="{33A67B94-0A57-50B5-648D-0F27994DB2E0}"/>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3874577" y="2975674"/>
            <a:ext cx="2293750" cy="929900"/>
          </a:xfrm>
          <a:prstGeom prst="rect">
            <a:avLst/>
          </a:prstGeom>
        </p:spPr>
      </p:pic>
      <p:pic>
        <p:nvPicPr>
          <p:cNvPr id="9" name="Picture 8">
            <a:extLst>
              <a:ext uri="{FF2B5EF4-FFF2-40B4-BE49-F238E27FC236}">
                <a16:creationId xmlns:a16="http://schemas.microsoft.com/office/drawing/2014/main" id="{DAE6115B-EA29-AFB6-FB91-E11B5DB9D9B7}"/>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6478292" y="2975674"/>
            <a:ext cx="2293749" cy="929900"/>
          </a:xfrm>
          <a:prstGeom prst="rect">
            <a:avLst/>
          </a:prstGeom>
        </p:spPr>
      </p:pic>
      <p:sp>
        <p:nvSpPr>
          <p:cNvPr id="10" name="TextBox 9">
            <a:extLst>
              <a:ext uri="{FF2B5EF4-FFF2-40B4-BE49-F238E27FC236}">
                <a16:creationId xmlns:a16="http://schemas.microsoft.com/office/drawing/2014/main" id="{6F6F0611-17C2-45B1-556E-EFA25FC31ED2}"/>
              </a:ext>
            </a:extLst>
          </p:cNvPr>
          <p:cNvSpPr txBox="1"/>
          <p:nvPr/>
        </p:nvSpPr>
        <p:spPr>
          <a:xfrm>
            <a:off x="1701139" y="4668474"/>
            <a:ext cx="8789719" cy="904863"/>
          </a:xfrm>
          <a:prstGeom prst="rect">
            <a:avLst/>
          </a:prstGeom>
          <a:noFill/>
        </p:spPr>
        <p:txBody>
          <a:bodyPr wrap="square">
            <a:spAutoFit/>
          </a:bodyPr>
          <a:lstStyle/>
          <a:p>
            <a:pPr algn="ctr">
              <a:buNone/>
            </a:pPr>
            <a:r>
              <a:rPr lang="en-GB" sz="1760" dirty="0">
                <a:effectLst/>
                <a:latin typeface="Verdana" panose="020B0604030504040204" pitchFamily="34" charset="0"/>
              </a:rPr>
              <a:t>Some chatbots may seem like they have emotions, but they have just been programmed this way. They cannot think or feel for themselves so they can’t understand or care about other people’s feelings like a person can. </a:t>
            </a:r>
          </a:p>
        </p:txBody>
      </p:sp>
      <p:sp>
        <p:nvSpPr>
          <p:cNvPr id="11" name="TextBox 10">
            <a:extLst>
              <a:ext uri="{FF2B5EF4-FFF2-40B4-BE49-F238E27FC236}">
                <a16:creationId xmlns:a16="http://schemas.microsoft.com/office/drawing/2014/main" id="{6661466B-C307-6B3C-15FF-FCA3078273B5}"/>
              </a:ext>
            </a:extLst>
          </p:cNvPr>
          <p:cNvSpPr txBox="1"/>
          <p:nvPr/>
        </p:nvSpPr>
        <p:spPr>
          <a:xfrm>
            <a:off x="3955775" y="3163889"/>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TRUE</a:t>
            </a:r>
          </a:p>
        </p:txBody>
      </p:sp>
      <p:sp>
        <p:nvSpPr>
          <p:cNvPr id="12" name="TextBox 11">
            <a:extLst>
              <a:ext uri="{FF2B5EF4-FFF2-40B4-BE49-F238E27FC236}">
                <a16:creationId xmlns:a16="http://schemas.microsoft.com/office/drawing/2014/main" id="{3E83A260-B166-A095-2415-D5208B8ECF19}"/>
              </a:ext>
            </a:extLst>
          </p:cNvPr>
          <p:cNvSpPr txBox="1"/>
          <p:nvPr/>
        </p:nvSpPr>
        <p:spPr>
          <a:xfrm>
            <a:off x="6586509" y="3163888"/>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FALSE</a:t>
            </a:r>
          </a:p>
        </p:txBody>
      </p:sp>
      <p:sp>
        <p:nvSpPr>
          <p:cNvPr id="13" name="TextBox 12">
            <a:extLst>
              <a:ext uri="{FF2B5EF4-FFF2-40B4-BE49-F238E27FC236}">
                <a16:creationId xmlns:a16="http://schemas.microsoft.com/office/drawing/2014/main" id="{DF59A0F9-1579-4FF1-E36E-2E206F50931D}"/>
              </a:ext>
            </a:extLst>
          </p:cNvPr>
          <p:cNvSpPr txBox="1"/>
          <p:nvPr/>
        </p:nvSpPr>
        <p:spPr>
          <a:xfrm>
            <a:off x="0" y="2134557"/>
            <a:ext cx="12191999" cy="521681"/>
          </a:xfrm>
          <a:prstGeom prst="rect">
            <a:avLst/>
          </a:prstGeom>
          <a:noFill/>
        </p:spPr>
        <p:txBody>
          <a:bodyPr wrap="square" rtlCol="0">
            <a:spAutoFit/>
          </a:bodyPr>
          <a:lstStyle/>
          <a:p>
            <a:pPr algn="ctr"/>
            <a:r>
              <a:rPr lang="en-GB" sz="2790" b="1" dirty="0">
                <a:latin typeface="Verdana" panose="020B0604030504040204" pitchFamily="34" charset="0"/>
                <a:ea typeface="Verdana" panose="020B0604030504040204" pitchFamily="34" charset="0"/>
                <a:cs typeface="Verdana" panose="020B0604030504040204" pitchFamily="34" charset="0"/>
              </a:rPr>
              <a:t>An AI chatbot doesn’t have emotions</a:t>
            </a:r>
          </a:p>
        </p:txBody>
      </p:sp>
    </p:spTree>
    <p:extLst>
      <p:ext uri="{BB962C8B-B14F-4D97-AF65-F5344CB8AC3E}">
        <p14:creationId xmlns:p14="http://schemas.microsoft.com/office/powerpoint/2010/main" val="601804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1DA02E-5B12-8A8A-9279-25299A88D4E8}"/>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D55E54B-13A2-A5E5-4CAD-75706D8ECDA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8" name="Picture 7">
            <a:extLst>
              <a:ext uri="{FF2B5EF4-FFF2-40B4-BE49-F238E27FC236}">
                <a16:creationId xmlns:a16="http://schemas.microsoft.com/office/drawing/2014/main" id="{1BA53E14-6902-DBED-6344-237075332DF7}"/>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3874577" y="2975674"/>
            <a:ext cx="2293750" cy="929900"/>
          </a:xfrm>
          <a:prstGeom prst="rect">
            <a:avLst/>
          </a:prstGeom>
        </p:spPr>
      </p:pic>
      <p:pic>
        <p:nvPicPr>
          <p:cNvPr id="2" name="Picture 1" descr="A black and yellow rectangles&#10;&#10;AI-generated content may be incorrect.">
            <a:extLst>
              <a:ext uri="{FF2B5EF4-FFF2-40B4-BE49-F238E27FC236}">
                <a16:creationId xmlns:a16="http://schemas.microsoft.com/office/drawing/2014/main" id="{F662F40F-B778-19D7-474F-C144E35DC2DD}"/>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478292" y="2975674"/>
            <a:ext cx="2293749" cy="929900"/>
          </a:xfrm>
          <a:prstGeom prst="rect">
            <a:avLst/>
          </a:prstGeom>
        </p:spPr>
      </p:pic>
      <p:sp>
        <p:nvSpPr>
          <p:cNvPr id="5" name="TextBox 4">
            <a:extLst>
              <a:ext uri="{FF2B5EF4-FFF2-40B4-BE49-F238E27FC236}">
                <a16:creationId xmlns:a16="http://schemas.microsoft.com/office/drawing/2014/main" id="{336A3F90-CEE5-2DCF-9C49-2D6780E075F2}"/>
              </a:ext>
            </a:extLst>
          </p:cNvPr>
          <p:cNvSpPr txBox="1"/>
          <p:nvPr/>
        </p:nvSpPr>
        <p:spPr>
          <a:xfrm>
            <a:off x="3955775" y="3163889"/>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TRUE</a:t>
            </a:r>
          </a:p>
        </p:txBody>
      </p:sp>
      <p:sp>
        <p:nvSpPr>
          <p:cNvPr id="6" name="TextBox 5">
            <a:extLst>
              <a:ext uri="{FF2B5EF4-FFF2-40B4-BE49-F238E27FC236}">
                <a16:creationId xmlns:a16="http://schemas.microsoft.com/office/drawing/2014/main" id="{3759588F-3A82-2DCB-8DCD-7E5FE790DFDE}"/>
              </a:ext>
            </a:extLst>
          </p:cNvPr>
          <p:cNvSpPr txBox="1"/>
          <p:nvPr/>
        </p:nvSpPr>
        <p:spPr>
          <a:xfrm>
            <a:off x="6586509" y="3163888"/>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FALSE</a:t>
            </a:r>
          </a:p>
        </p:txBody>
      </p:sp>
      <p:sp>
        <p:nvSpPr>
          <p:cNvPr id="9" name="TextBox 8">
            <a:extLst>
              <a:ext uri="{FF2B5EF4-FFF2-40B4-BE49-F238E27FC236}">
                <a16:creationId xmlns:a16="http://schemas.microsoft.com/office/drawing/2014/main" id="{4A05618C-2796-872A-12BF-3C1A4E21F151}"/>
              </a:ext>
            </a:extLst>
          </p:cNvPr>
          <p:cNvSpPr txBox="1"/>
          <p:nvPr/>
        </p:nvSpPr>
        <p:spPr>
          <a:xfrm>
            <a:off x="0" y="2134557"/>
            <a:ext cx="12192000" cy="521681"/>
          </a:xfrm>
          <a:prstGeom prst="rect">
            <a:avLst/>
          </a:prstGeom>
          <a:noFill/>
        </p:spPr>
        <p:txBody>
          <a:bodyPr wrap="square" rtlCol="0">
            <a:spAutoFit/>
          </a:bodyPr>
          <a:lstStyle/>
          <a:p>
            <a:pPr algn="ctr"/>
            <a:r>
              <a:rPr lang="en-GB" sz="2790" b="1" dirty="0">
                <a:latin typeface="Verdana" panose="020B0604030504040204" pitchFamily="34" charset="0"/>
                <a:ea typeface="Verdana" panose="020B0604030504040204" pitchFamily="34" charset="0"/>
                <a:cs typeface="Verdana" panose="020B0604030504040204" pitchFamily="34" charset="0"/>
              </a:rPr>
              <a:t>Talking to a chatbot is like talking to a friend</a:t>
            </a:r>
          </a:p>
        </p:txBody>
      </p:sp>
    </p:spTree>
    <p:extLst>
      <p:ext uri="{BB962C8B-B14F-4D97-AF65-F5344CB8AC3E}">
        <p14:creationId xmlns:p14="http://schemas.microsoft.com/office/powerpoint/2010/main" val="961918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589EF2-B481-43FF-9034-C8943D85425F}"/>
            </a:ext>
          </a:extLst>
        </p:cNvPr>
        <p:cNvGrpSpPr/>
        <p:nvPr/>
      </p:nvGrpSpPr>
      <p:grpSpPr>
        <a:xfrm>
          <a:off x="0" y="0"/>
          <a:ext cx="0" cy="0"/>
          <a:chOff x="0" y="0"/>
          <a:chExt cx="0" cy="0"/>
        </a:xfrm>
      </p:grpSpPr>
      <p:pic>
        <p:nvPicPr>
          <p:cNvPr id="3" name="Picture 2" descr="A green rectangle with white border&#10;&#10;AI-generated content may be incorrect.">
            <a:extLst>
              <a:ext uri="{FF2B5EF4-FFF2-40B4-BE49-F238E27FC236}">
                <a16:creationId xmlns:a16="http://schemas.microsoft.com/office/drawing/2014/main" id="{EAD1523C-D417-7D0D-78FF-5D2CBE55D0F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24" name="Picture 23">
            <a:extLst>
              <a:ext uri="{FF2B5EF4-FFF2-40B4-BE49-F238E27FC236}">
                <a16:creationId xmlns:a16="http://schemas.microsoft.com/office/drawing/2014/main" id="{E39679EA-3F89-B82B-CCD7-F7C1893B8428}"/>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0058400" y="1159100"/>
            <a:ext cx="1839817" cy="1410052"/>
          </a:xfrm>
          <a:prstGeom prst="rect">
            <a:avLst/>
          </a:prstGeom>
        </p:spPr>
      </p:pic>
      <p:grpSp>
        <p:nvGrpSpPr>
          <p:cNvPr id="35" name="Group 34">
            <a:extLst>
              <a:ext uri="{FF2B5EF4-FFF2-40B4-BE49-F238E27FC236}">
                <a16:creationId xmlns:a16="http://schemas.microsoft.com/office/drawing/2014/main" id="{D923EC21-0E20-662A-62CD-7D5FCCD90E81}"/>
              </a:ext>
            </a:extLst>
          </p:cNvPr>
          <p:cNvGrpSpPr/>
          <p:nvPr/>
        </p:nvGrpSpPr>
        <p:grpSpPr>
          <a:xfrm>
            <a:off x="7227257" y="2815749"/>
            <a:ext cx="4426884" cy="1376322"/>
            <a:chOff x="7227257" y="2815749"/>
            <a:chExt cx="4426884" cy="1376322"/>
          </a:xfrm>
        </p:grpSpPr>
        <p:pic>
          <p:nvPicPr>
            <p:cNvPr id="31" name="Picture 30">
              <a:extLst>
                <a:ext uri="{FF2B5EF4-FFF2-40B4-BE49-F238E27FC236}">
                  <a16:creationId xmlns:a16="http://schemas.microsoft.com/office/drawing/2014/main" id="{77FF7E72-AF38-5870-7312-06E80260F67E}"/>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9814324" y="2816357"/>
              <a:ext cx="1839817" cy="1375714"/>
            </a:xfrm>
            <a:prstGeom prst="rect">
              <a:avLst/>
            </a:prstGeom>
          </p:spPr>
        </p:pic>
        <p:pic>
          <p:nvPicPr>
            <p:cNvPr id="34" name="Picture 33">
              <a:extLst>
                <a:ext uri="{FF2B5EF4-FFF2-40B4-BE49-F238E27FC236}">
                  <a16:creationId xmlns:a16="http://schemas.microsoft.com/office/drawing/2014/main" id="{F3E50C4C-09A4-ACF8-E7C0-0B6455C6A2CF}"/>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7227257" y="2815749"/>
              <a:ext cx="4426883" cy="1207863"/>
            </a:xfrm>
            <a:prstGeom prst="rect">
              <a:avLst/>
            </a:prstGeom>
          </p:spPr>
        </p:pic>
      </p:grpSp>
      <p:pic>
        <p:nvPicPr>
          <p:cNvPr id="30" name="Picture 29">
            <a:extLst>
              <a:ext uri="{FF2B5EF4-FFF2-40B4-BE49-F238E27FC236}">
                <a16:creationId xmlns:a16="http://schemas.microsoft.com/office/drawing/2014/main" id="{4C48F22B-445C-B172-4A7A-0BF64C83CB52}"/>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6213602" y="1357349"/>
            <a:ext cx="1806677" cy="1410052"/>
          </a:xfrm>
          <a:prstGeom prst="rect">
            <a:avLst/>
          </a:prstGeom>
        </p:spPr>
      </p:pic>
      <p:pic>
        <p:nvPicPr>
          <p:cNvPr id="32" name="Picture 31">
            <a:extLst>
              <a:ext uri="{FF2B5EF4-FFF2-40B4-BE49-F238E27FC236}">
                <a16:creationId xmlns:a16="http://schemas.microsoft.com/office/drawing/2014/main" id="{A88EBE0D-0722-67B4-75E2-0758321365FA}"/>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6213602" y="3999074"/>
            <a:ext cx="1721610" cy="1410053"/>
          </a:xfrm>
          <a:prstGeom prst="rect">
            <a:avLst/>
          </a:prstGeom>
        </p:spPr>
      </p:pic>
      <p:pic>
        <p:nvPicPr>
          <p:cNvPr id="33" name="Picture 32">
            <a:extLst>
              <a:ext uri="{FF2B5EF4-FFF2-40B4-BE49-F238E27FC236}">
                <a16:creationId xmlns:a16="http://schemas.microsoft.com/office/drawing/2014/main" id="{87DCF1C8-C689-765C-CD7D-0A770F98D77B}"/>
              </a:ext>
            </a:extLst>
          </p:cNvPr>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a:off x="10045521" y="4507602"/>
            <a:ext cx="1700011" cy="1120462"/>
          </a:xfrm>
          <a:prstGeom prst="rect">
            <a:avLst/>
          </a:prstGeom>
        </p:spPr>
      </p:pic>
      <p:pic>
        <p:nvPicPr>
          <p:cNvPr id="9" name="Picture 8">
            <a:extLst>
              <a:ext uri="{FF2B5EF4-FFF2-40B4-BE49-F238E27FC236}">
                <a16:creationId xmlns:a16="http://schemas.microsoft.com/office/drawing/2014/main" id="{493009AD-35FA-38CA-070C-915E94CEB879}"/>
              </a:ext>
            </a:extLst>
          </p:cNvPr>
          <p:cNvPicPr>
            <a:picLocks noChangeAspect="1"/>
          </p:cNvPicPr>
          <p:nvPr/>
        </p:nvPicPr>
        <p:blipFill>
          <a:blip r:embed="rId9" cstate="print">
            <a:extLst>
              <a:ext uri="{28A0092B-C50C-407E-A947-70E740481C1C}">
                <a14:useLocalDpi xmlns:a14="http://schemas.microsoft.com/office/drawing/2010/main"/>
              </a:ext>
            </a:extLst>
          </a:blip>
          <a:srcRect/>
          <a:stretch>
            <a:fillRect/>
          </a:stretch>
        </p:blipFill>
        <p:spPr>
          <a:xfrm>
            <a:off x="1291451" y="2767401"/>
            <a:ext cx="3066295" cy="1481256"/>
          </a:xfrm>
          <a:prstGeom prst="rect">
            <a:avLst/>
          </a:prstGeom>
        </p:spPr>
      </p:pic>
      <p:pic>
        <p:nvPicPr>
          <p:cNvPr id="25" name="Picture 24">
            <a:extLst>
              <a:ext uri="{FF2B5EF4-FFF2-40B4-BE49-F238E27FC236}">
                <a16:creationId xmlns:a16="http://schemas.microsoft.com/office/drawing/2014/main" id="{F6CBF26C-7D9F-F4F5-79BA-5F0568232B59}"/>
              </a:ext>
            </a:extLst>
          </p:cNvPr>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a:xfrm>
            <a:off x="540913" y="4507602"/>
            <a:ext cx="1209612" cy="1120465"/>
          </a:xfrm>
          <a:prstGeom prst="rect">
            <a:avLst/>
          </a:prstGeom>
        </p:spPr>
      </p:pic>
      <p:pic>
        <p:nvPicPr>
          <p:cNvPr id="26" name="Picture 25">
            <a:extLst>
              <a:ext uri="{FF2B5EF4-FFF2-40B4-BE49-F238E27FC236}">
                <a16:creationId xmlns:a16="http://schemas.microsoft.com/office/drawing/2014/main" id="{A9F123A5-4912-E9F9-152E-83E31510C960}"/>
              </a:ext>
            </a:extLst>
          </p:cNvPr>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a:xfrm>
            <a:off x="3553521" y="4192071"/>
            <a:ext cx="1229207" cy="1120464"/>
          </a:xfrm>
          <a:prstGeom prst="rect">
            <a:avLst/>
          </a:prstGeom>
        </p:spPr>
      </p:pic>
      <p:pic>
        <p:nvPicPr>
          <p:cNvPr id="27" name="Picture 26">
            <a:extLst>
              <a:ext uri="{FF2B5EF4-FFF2-40B4-BE49-F238E27FC236}">
                <a16:creationId xmlns:a16="http://schemas.microsoft.com/office/drawing/2014/main" id="{3571A795-AD1B-EF0E-0963-24142FE7F2A7}"/>
              </a:ext>
            </a:extLst>
          </p:cNvPr>
          <p:cNvPicPr>
            <a:picLocks noChangeAspect="1"/>
          </p:cNvPicPr>
          <p:nvPr/>
        </p:nvPicPr>
        <p:blipFill>
          <a:blip r:embed="rId12" cstate="print">
            <a:extLst>
              <a:ext uri="{28A0092B-C50C-407E-A947-70E740481C1C}">
                <a14:useLocalDpi xmlns:a14="http://schemas.microsoft.com/office/drawing/2010/main"/>
              </a:ext>
            </a:extLst>
          </a:blip>
          <a:srcRect/>
          <a:stretch>
            <a:fillRect/>
          </a:stretch>
        </p:blipFill>
        <p:spPr>
          <a:xfrm>
            <a:off x="4357747" y="2177117"/>
            <a:ext cx="1229207" cy="1120464"/>
          </a:xfrm>
          <a:prstGeom prst="rect">
            <a:avLst/>
          </a:prstGeom>
        </p:spPr>
      </p:pic>
      <p:pic>
        <p:nvPicPr>
          <p:cNvPr id="28" name="Picture 27">
            <a:extLst>
              <a:ext uri="{FF2B5EF4-FFF2-40B4-BE49-F238E27FC236}">
                <a16:creationId xmlns:a16="http://schemas.microsoft.com/office/drawing/2014/main" id="{B6F24C93-4F1D-8693-C654-E45C86C5A1C6}"/>
              </a:ext>
            </a:extLst>
          </p:cNvPr>
          <p:cNvPicPr>
            <a:picLocks noChangeAspect="1"/>
          </p:cNvPicPr>
          <p:nvPr/>
        </p:nvPicPr>
        <p:blipFill>
          <a:blip r:embed="rId13" cstate="print">
            <a:extLst>
              <a:ext uri="{28A0092B-C50C-407E-A947-70E740481C1C}">
                <a14:useLocalDpi xmlns:a14="http://schemas.microsoft.com/office/drawing/2010/main"/>
              </a:ext>
            </a:extLst>
          </a:blip>
          <a:srcRect/>
          <a:stretch>
            <a:fillRect/>
          </a:stretch>
        </p:blipFill>
        <p:spPr>
          <a:xfrm>
            <a:off x="537858" y="1545463"/>
            <a:ext cx="2179584" cy="1120464"/>
          </a:xfrm>
          <a:prstGeom prst="rect">
            <a:avLst/>
          </a:prstGeom>
        </p:spPr>
      </p:pic>
      <p:sp>
        <p:nvSpPr>
          <p:cNvPr id="12" name="TextBox 11">
            <a:extLst>
              <a:ext uri="{FF2B5EF4-FFF2-40B4-BE49-F238E27FC236}">
                <a16:creationId xmlns:a16="http://schemas.microsoft.com/office/drawing/2014/main" id="{CF5FD491-9167-7D1E-46D4-92552BAA2491}"/>
              </a:ext>
            </a:extLst>
          </p:cNvPr>
          <p:cNvSpPr txBox="1"/>
          <p:nvPr/>
        </p:nvSpPr>
        <p:spPr>
          <a:xfrm>
            <a:off x="7498494" y="2947239"/>
            <a:ext cx="4062135" cy="923330"/>
          </a:xfrm>
          <a:prstGeom prst="rect">
            <a:avLst/>
          </a:prstGeom>
          <a:noFill/>
        </p:spPr>
        <p:txBody>
          <a:bodyPr wrap="square" rtlCol="0">
            <a:spAutoFit/>
          </a:bodyPr>
          <a:lstStyle/>
          <a:p>
            <a:r>
              <a:rPr lang="en-GB" sz="5200" b="1" dirty="0">
                <a:latin typeface="Verdana" panose="020B0604030504040204" pitchFamily="34" charset="0"/>
                <a:ea typeface="Verdana" panose="020B0604030504040204" pitchFamily="34" charset="0"/>
                <a:cs typeface="Verdana" panose="020B0604030504040204" pitchFamily="34" charset="0"/>
              </a:rPr>
              <a:t>Not okay?</a:t>
            </a:r>
            <a:endParaRPr lang="en-GB" sz="5200"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a:extLst>
              <a:ext uri="{FF2B5EF4-FFF2-40B4-BE49-F238E27FC236}">
                <a16:creationId xmlns:a16="http://schemas.microsoft.com/office/drawing/2014/main" id="{86F698CB-0385-B0E7-8C82-7F55E0238BB7}"/>
              </a:ext>
            </a:extLst>
          </p:cNvPr>
          <p:cNvSpPr txBox="1"/>
          <p:nvPr/>
        </p:nvSpPr>
        <p:spPr>
          <a:xfrm>
            <a:off x="1661222" y="2915341"/>
            <a:ext cx="2517374" cy="923330"/>
          </a:xfrm>
          <a:prstGeom prst="rect">
            <a:avLst/>
          </a:prstGeom>
          <a:noFill/>
        </p:spPr>
        <p:txBody>
          <a:bodyPr wrap="square" rtlCol="0">
            <a:spAutoFit/>
          </a:bodyPr>
          <a:lstStyle/>
          <a:p>
            <a:r>
              <a:rPr lang="en-GB" sz="5200" b="1" dirty="0">
                <a:latin typeface="Verdana" panose="020B0604030504040204" pitchFamily="34" charset="0"/>
                <a:ea typeface="Verdana" panose="020B0604030504040204" pitchFamily="34" charset="0"/>
                <a:cs typeface="Verdana" panose="020B0604030504040204" pitchFamily="34" charset="0"/>
              </a:rPr>
              <a:t>Okay?</a:t>
            </a:r>
            <a:endParaRPr lang="en-GB" sz="5200" dirty="0">
              <a:latin typeface="Verdana" panose="020B0604030504040204" pitchFamily="34" charset="0"/>
              <a:ea typeface="Verdana" panose="020B0604030504040204" pitchFamily="34" charset="0"/>
              <a:cs typeface="Verdana" panose="020B0604030504040204" pitchFamily="34" charset="0"/>
            </a:endParaRPr>
          </a:p>
        </p:txBody>
      </p:sp>
      <p:sp>
        <p:nvSpPr>
          <p:cNvPr id="16" name="TextBox 15">
            <a:extLst>
              <a:ext uri="{FF2B5EF4-FFF2-40B4-BE49-F238E27FC236}">
                <a16:creationId xmlns:a16="http://schemas.microsoft.com/office/drawing/2014/main" id="{002C1D8B-BA13-C462-C01A-54E7B86DE354}"/>
              </a:ext>
            </a:extLst>
          </p:cNvPr>
          <p:cNvSpPr txBox="1"/>
          <p:nvPr/>
        </p:nvSpPr>
        <p:spPr>
          <a:xfrm>
            <a:off x="4652731" y="2408841"/>
            <a:ext cx="934224" cy="358560"/>
          </a:xfrm>
          <a:prstGeom prst="rect">
            <a:avLst/>
          </a:prstGeom>
          <a:noFill/>
        </p:spPr>
        <p:txBody>
          <a:bodyPr wrap="square" rtlCol="0">
            <a:spAutoFit/>
          </a:bodyPr>
          <a:lstStyle/>
          <a:p>
            <a:pPr>
              <a:spcBef>
                <a:spcPts val="1200"/>
              </a:spcBef>
            </a:pPr>
            <a:r>
              <a:rPr lang="en-GB" sz="1730" b="1" dirty="0">
                <a:latin typeface="Verdana" panose="020B0604030504040204" pitchFamily="34" charset="0"/>
                <a:ea typeface="Verdana" panose="020B0604030504040204" pitchFamily="34" charset="0"/>
                <a:cs typeface="Verdana" panose="020B0604030504040204" pitchFamily="34" charset="0"/>
              </a:rPr>
              <a:t>Safe</a:t>
            </a:r>
          </a:p>
        </p:txBody>
      </p:sp>
      <p:sp>
        <p:nvSpPr>
          <p:cNvPr id="17" name="TextBox 16">
            <a:extLst>
              <a:ext uri="{FF2B5EF4-FFF2-40B4-BE49-F238E27FC236}">
                <a16:creationId xmlns:a16="http://schemas.microsoft.com/office/drawing/2014/main" id="{37E2710F-B7FB-82A7-70CF-FCAEE7BA39BC}"/>
              </a:ext>
            </a:extLst>
          </p:cNvPr>
          <p:cNvSpPr txBox="1"/>
          <p:nvPr/>
        </p:nvSpPr>
        <p:spPr>
          <a:xfrm>
            <a:off x="816301" y="4781824"/>
            <a:ext cx="934224" cy="358560"/>
          </a:xfrm>
          <a:prstGeom prst="rect">
            <a:avLst/>
          </a:prstGeom>
          <a:noFill/>
        </p:spPr>
        <p:txBody>
          <a:bodyPr wrap="square" rtlCol="0">
            <a:spAutoFit/>
          </a:bodyPr>
          <a:lstStyle/>
          <a:p>
            <a:pPr>
              <a:spcBef>
                <a:spcPts val="1200"/>
              </a:spcBef>
            </a:pPr>
            <a:r>
              <a:rPr lang="en-GB" sz="1730" b="1" dirty="0">
                <a:latin typeface="Verdana" panose="020B0604030504040204" pitchFamily="34" charset="0"/>
                <a:ea typeface="Verdana" panose="020B0604030504040204" pitchFamily="34" charset="0"/>
                <a:cs typeface="Verdana" panose="020B0604030504040204" pitchFamily="34" charset="0"/>
              </a:rPr>
              <a:t>Fun</a:t>
            </a:r>
          </a:p>
        </p:txBody>
      </p:sp>
      <p:sp>
        <p:nvSpPr>
          <p:cNvPr id="18" name="TextBox 17">
            <a:extLst>
              <a:ext uri="{FF2B5EF4-FFF2-40B4-BE49-F238E27FC236}">
                <a16:creationId xmlns:a16="http://schemas.microsoft.com/office/drawing/2014/main" id="{B68E1305-DFD5-F61A-D83E-37FD45366EB2}"/>
              </a:ext>
            </a:extLst>
          </p:cNvPr>
          <p:cNvSpPr txBox="1"/>
          <p:nvPr/>
        </p:nvSpPr>
        <p:spPr>
          <a:xfrm>
            <a:off x="3848504" y="4496668"/>
            <a:ext cx="934224" cy="358560"/>
          </a:xfrm>
          <a:prstGeom prst="rect">
            <a:avLst/>
          </a:prstGeom>
          <a:noFill/>
        </p:spPr>
        <p:txBody>
          <a:bodyPr wrap="square" rtlCol="0">
            <a:spAutoFit/>
          </a:bodyPr>
          <a:lstStyle/>
          <a:p>
            <a:pPr>
              <a:spcBef>
                <a:spcPts val="1200"/>
              </a:spcBef>
            </a:pPr>
            <a:r>
              <a:rPr lang="en-GB" sz="1730" b="1" dirty="0">
                <a:latin typeface="Verdana" panose="020B0604030504040204" pitchFamily="34" charset="0"/>
                <a:ea typeface="Verdana" panose="020B0604030504040204" pitchFamily="34" charset="0"/>
                <a:cs typeface="Verdana" panose="020B0604030504040204" pitchFamily="34" charset="0"/>
              </a:rPr>
              <a:t>Kind</a:t>
            </a:r>
          </a:p>
        </p:txBody>
      </p:sp>
      <p:sp>
        <p:nvSpPr>
          <p:cNvPr id="19" name="TextBox 18">
            <a:extLst>
              <a:ext uri="{FF2B5EF4-FFF2-40B4-BE49-F238E27FC236}">
                <a16:creationId xmlns:a16="http://schemas.microsoft.com/office/drawing/2014/main" id="{0EAAA63C-1841-22A3-37E6-FA8902BD52EA}"/>
              </a:ext>
            </a:extLst>
          </p:cNvPr>
          <p:cNvSpPr txBox="1"/>
          <p:nvPr/>
        </p:nvSpPr>
        <p:spPr>
          <a:xfrm>
            <a:off x="784403" y="1804707"/>
            <a:ext cx="2050642" cy="372410"/>
          </a:xfrm>
          <a:prstGeom prst="rect">
            <a:avLst/>
          </a:prstGeom>
          <a:noFill/>
        </p:spPr>
        <p:txBody>
          <a:bodyPr wrap="square" rtlCol="0">
            <a:spAutoFit/>
          </a:bodyPr>
          <a:lstStyle/>
          <a:p>
            <a:pPr>
              <a:spcBef>
                <a:spcPts val="1200"/>
              </a:spcBef>
            </a:pPr>
            <a:r>
              <a:rPr lang="en-GB" sz="1730" b="1" dirty="0">
                <a:latin typeface="Verdana" panose="020B0604030504040204" pitchFamily="34" charset="0"/>
                <a:ea typeface="Verdana" panose="020B0604030504040204" pitchFamily="34" charset="0"/>
                <a:cs typeface="Verdana" panose="020B0604030504040204" pitchFamily="34" charset="0"/>
              </a:rPr>
              <a:t>Responsible</a:t>
            </a:r>
          </a:p>
        </p:txBody>
      </p:sp>
      <p:sp>
        <p:nvSpPr>
          <p:cNvPr id="20" name="TextBox 19">
            <a:extLst>
              <a:ext uri="{FF2B5EF4-FFF2-40B4-BE49-F238E27FC236}">
                <a16:creationId xmlns:a16="http://schemas.microsoft.com/office/drawing/2014/main" id="{311BE1B1-C59B-3718-9C4D-600D9AB39820}"/>
              </a:ext>
            </a:extLst>
          </p:cNvPr>
          <p:cNvSpPr txBox="1"/>
          <p:nvPr/>
        </p:nvSpPr>
        <p:spPr>
          <a:xfrm>
            <a:off x="6448479" y="1637660"/>
            <a:ext cx="1340445" cy="624786"/>
          </a:xfrm>
          <a:prstGeom prst="rect">
            <a:avLst/>
          </a:prstGeom>
          <a:noFill/>
        </p:spPr>
        <p:txBody>
          <a:bodyPr wrap="square" rtlCol="0">
            <a:spAutoFit/>
          </a:bodyPr>
          <a:lstStyle/>
          <a:p>
            <a:pPr>
              <a:spcBef>
                <a:spcPts val="1200"/>
              </a:spcBef>
            </a:pPr>
            <a:r>
              <a:rPr lang="en-GB" sz="1730" b="1" dirty="0">
                <a:latin typeface="Verdana" panose="020B0604030504040204" pitchFamily="34" charset="0"/>
                <a:ea typeface="Verdana" panose="020B0604030504040204" pitchFamily="34" charset="0"/>
                <a:cs typeface="Verdana" panose="020B0604030504040204" pitchFamily="34" charset="0"/>
              </a:rPr>
              <a:t>To hurt someone</a:t>
            </a:r>
          </a:p>
        </p:txBody>
      </p:sp>
      <p:sp>
        <p:nvSpPr>
          <p:cNvPr id="21" name="TextBox 20">
            <a:extLst>
              <a:ext uri="{FF2B5EF4-FFF2-40B4-BE49-F238E27FC236}">
                <a16:creationId xmlns:a16="http://schemas.microsoft.com/office/drawing/2014/main" id="{51765F43-753C-A978-1588-12B918054720}"/>
              </a:ext>
            </a:extLst>
          </p:cNvPr>
          <p:cNvSpPr txBox="1"/>
          <p:nvPr/>
        </p:nvSpPr>
        <p:spPr>
          <a:xfrm>
            <a:off x="10326417" y="1406306"/>
            <a:ext cx="1571800" cy="624786"/>
          </a:xfrm>
          <a:prstGeom prst="rect">
            <a:avLst/>
          </a:prstGeom>
          <a:noFill/>
        </p:spPr>
        <p:txBody>
          <a:bodyPr wrap="square" rtlCol="0">
            <a:spAutoFit/>
          </a:bodyPr>
          <a:lstStyle/>
          <a:p>
            <a:pPr>
              <a:spcBef>
                <a:spcPts val="1200"/>
              </a:spcBef>
            </a:pPr>
            <a:r>
              <a:rPr lang="en-GB" sz="1730" b="1" dirty="0">
                <a:latin typeface="Verdana" panose="020B0604030504040204" pitchFamily="34" charset="0"/>
                <a:ea typeface="Verdana" panose="020B0604030504040204" pitchFamily="34" charset="0"/>
                <a:cs typeface="Verdana" panose="020B0604030504040204" pitchFamily="34" charset="0"/>
              </a:rPr>
              <a:t>To upset someone</a:t>
            </a:r>
          </a:p>
        </p:txBody>
      </p:sp>
      <p:sp>
        <p:nvSpPr>
          <p:cNvPr id="22" name="TextBox 21">
            <a:extLst>
              <a:ext uri="{FF2B5EF4-FFF2-40B4-BE49-F238E27FC236}">
                <a16:creationId xmlns:a16="http://schemas.microsoft.com/office/drawing/2014/main" id="{D37ACF2F-33AD-B1B1-C017-CAC709957A0D}"/>
              </a:ext>
            </a:extLst>
          </p:cNvPr>
          <p:cNvSpPr txBox="1"/>
          <p:nvPr/>
        </p:nvSpPr>
        <p:spPr>
          <a:xfrm>
            <a:off x="6448479" y="4248657"/>
            <a:ext cx="1571800" cy="624786"/>
          </a:xfrm>
          <a:prstGeom prst="rect">
            <a:avLst/>
          </a:prstGeom>
          <a:noFill/>
        </p:spPr>
        <p:txBody>
          <a:bodyPr wrap="square" rtlCol="0">
            <a:spAutoFit/>
          </a:bodyPr>
          <a:lstStyle/>
          <a:p>
            <a:pPr>
              <a:spcBef>
                <a:spcPts val="1200"/>
              </a:spcBef>
            </a:pPr>
            <a:r>
              <a:rPr lang="en-GB" sz="1730" b="1" dirty="0">
                <a:latin typeface="Verdana" panose="020B0604030504040204" pitchFamily="34" charset="0"/>
                <a:ea typeface="Verdana" panose="020B0604030504040204" pitchFamily="34" charset="0"/>
                <a:cs typeface="Verdana" panose="020B0604030504040204" pitchFamily="34" charset="0"/>
              </a:rPr>
              <a:t>To trick someone</a:t>
            </a:r>
          </a:p>
        </p:txBody>
      </p:sp>
      <p:sp>
        <p:nvSpPr>
          <p:cNvPr id="23" name="TextBox 22">
            <a:extLst>
              <a:ext uri="{FF2B5EF4-FFF2-40B4-BE49-F238E27FC236}">
                <a16:creationId xmlns:a16="http://schemas.microsoft.com/office/drawing/2014/main" id="{F7664F3A-10A9-0DEB-49E3-2827C7E2B776}"/>
              </a:ext>
            </a:extLst>
          </p:cNvPr>
          <p:cNvSpPr txBox="1"/>
          <p:nvPr/>
        </p:nvSpPr>
        <p:spPr>
          <a:xfrm>
            <a:off x="10282349" y="4785514"/>
            <a:ext cx="1093350" cy="358560"/>
          </a:xfrm>
          <a:prstGeom prst="rect">
            <a:avLst/>
          </a:prstGeom>
          <a:noFill/>
        </p:spPr>
        <p:txBody>
          <a:bodyPr wrap="square" rtlCol="0">
            <a:spAutoFit/>
          </a:bodyPr>
          <a:lstStyle/>
          <a:p>
            <a:pPr>
              <a:spcBef>
                <a:spcPts val="1200"/>
              </a:spcBef>
            </a:pPr>
            <a:r>
              <a:rPr lang="en-GB" sz="1730" b="1" dirty="0">
                <a:latin typeface="Verdana" panose="020B0604030504040204" pitchFamily="34" charset="0"/>
                <a:ea typeface="Verdana" panose="020B0604030504040204" pitchFamily="34" charset="0"/>
                <a:cs typeface="Verdana" panose="020B0604030504040204" pitchFamily="34" charset="0"/>
              </a:rPr>
              <a:t>Unsafe</a:t>
            </a:r>
          </a:p>
        </p:txBody>
      </p:sp>
    </p:spTree>
    <p:extLst>
      <p:ext uri="{BB962C8B-B14F-4D97-AF65-F5344CB8AC3E}">
        <p14:creationId xmlns:p14="http://schemas.microsoft.com/office/powerpoint/2010/main" val="42588241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childTnLst>
                                </p:cTn>
                              </p:par>
                            </p:childTnLst>
                          </p:cTn>
                        </p:par>
                        <p:par>
                          <p:cTn id="21" fill="hold">
                            <p:stCondLst>
                              <p:cond delay="500"/>
                            </p:stCondLst>
                            <p:childTnLst>
                              <p:par>
                                <p:cTn id="22" presetID="23" presetClass="entr" presetSubtype="16"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p:cTn id="36" dur="500" fill="hold"/>
                                        <p:tgtEl>
                                          <p:spTgt spid="33"/>
                                        </p:tgtEl>
                                        <p:attrNameLst>
                                          <p:attrName>ppt_w</p:attrName>
                                        </p:attrNameLst>
                                      </p:cBhvr>
                                      <p:tavLst>
                                        <p:tav tm="0">
                                          <p:val>
                                            <p:fltVal val="0"/>
                                          </p:val>
                                        </p:tav>
                                        <p:tav tm="100000">
                                          <p:val>
                                            <p:strVal val="#ppt_w"/>
                                          </p:val>
                                        </p:tav>
                                      </p:tavLst>
                                    </p:anim>
                                    <p:anim calcmode="lin" valueType="num">
                                      <p:cBhvr>
                                        <p:cTn id="37" dur="500" fill="hold"/>
                                        <p:tgtEl>
                                          <p:spTgt spid="33"/>
                                        </p:tgtEl>
                                        <p:attrNameLst>
                                          <p:attrName>ppt_h</p:attrName>
                                        </p:attrNameLst>
                                      </p:cBhvr>
                                      <p:tavLst>
                                        <p:tav tm="0">
                                          <p:val>
                                            <p:fltVal val="0"/>
                                          </p:val>
                                        </p:tav>
                                        <p:tav tm="100000">
                                          <p:val>
                                            <p:strVal val="#ppt_h"/>
                                          </p:val>
                                        </p:tav>
                                      </p:tavLst>
                                    </p:anim>
                                  </p:childTnLst>
                                </p:cTn>
                              </p:par>
                              <p:par>
                                <p:cTn id="38" presetID="23" presetClass="entr" presetSubtype="16"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childTnLst>
                                </p:cTn>
                              </p:par>
                              <p:par>
                                <p:cTn id="42" presetID="23" presetClass="entr" presetSubtype="16" fill="hold" nodeType="with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childTnLst>
                                </p:cTn>
                              </p:par>
                              <p:par>
                                <p:cTn id="50" presetID="23" presetClass="entr" presetSubtype="16" fill="hold" nodeType="with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p:cTn id="52" dur="500" fill="hold"/>
                                        <p:tgtEl>
                                          <p:spTgt spid="32"/>
                                        </p:tgtEl>
                                        <p:attrNameLst>
                                          <p:attrName>ppt_w</p:attrName>
                                        </p:attrNameLst>
                                      </p:cBhvr>
                                      <p:tavLst>
                                        <p:tav tm="0">
                                          <p:val>
                                            <p:fltVal val="0"/>
                                          </p:val>
                                        </p:tav>
                                        <p:tav tm="100000">
                                          <p:val>
                                            <p:strVal val="#ppt_w"/>
                                          </p:val>
                                        </p:tav>
                                      </p:tavLst>
                                    </p:anim>
                                    <p:anim calcmode="lin" valueType="num">
                                      <p:cBhvr>
                                        <p:cTn id="53" dur="500" fill="hold"/>
                                        <p:tgtEl>
                                          <p:spTgt spid="32"/>
                                        </p:tgtEl>
                                        <p:attrNameLst>
                                          <p:attrName>ppt_h</p:attrName>
                                        </p:attrNameLst>
                                      </p:cBhvr>
                                      <p:tavLst>
                                        <p:tav tm="0">
                                          <p:val>
                                            <p:fltVal val="0"/>
                                          </p:val>
                                        </p:tav>
                                        <p:tav tm="100000">
                                          <p:val>
                                            <p:strVal val="#ppt_h"/>
                                          </p:val>
                                        </p:tav>
                                      </p:tavLst>
                                    </p:anim>
                                  </p:childTnLst>
                                </p:cTn>
                              </p:par>
                              <p:par>
                                <p:cTn id="54" presetID="23" presetClass="entr" presetSubtype="16"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p:cTn id="56" dur="500" fill="hold"/>
                                        <p:tgtEl>
                                          <p:spTgt spid="18"/>
                                        </p:tgtEl>
                                        <p:attrNameLst>
                                          <p:attrName>ppt_w</p:attrName>
                                        </p:attrNameLst>
                                      </p:cBhvr>
                                      <p:tavLst>
                                        <p:tav tm="0">
                                          <p:val>
                                            <p:fltVal val="0"/>
                                          </p:val>
                                        </p:tav>
                                        <p:tav tm="100000">
                                          <p:val>
                                            <p:strVal val="#ppt_w"/>
                                          </p:val>
                                        </p:tav>
                                      </p:tavLst>
                                    </p:anim>
                                    <p:anim calcmode="lin" valueType="num">
                                      <p:cBhvr>
                                        <p:cTn id="57" dur="500" fill="hold"/>
                                        <p:tgtEl>
                                          <p:spTgt spid="18"/>
                                        </p:tgtEl>
                                        <p:attrNameLst>
                                          <p:attrName>ppt_h</p:attrName>
                                        </p:attrNameLst>
                                      </p:cBhvr>
                                      <p:tavLst>
                                        <p:tav tm="0">
                                          <p:val>
                                            <p:fltVal val="0"/>
                                          </p:val>
                                        </p:tav>
                                        <p:tav tm="100000">
                                          <p:val>
                                            <p:strVal val="#ppt_h"/>
                                          </p:val>
                                        </p:tav>
                                      </p:tavLst>
                                    </p:anim>
                                  </p:childTnLst>
                                </p:cTn>
                              </p:par>
                              <p:par>
                                <p:cTn id="58" presetID="23" presetClass="entr" presetSubtype="16"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p:cTn id="60" dur="500" fill="hold"/>
                                        <p:tgtEl>
                                          <p:spTgt spid="26"/>
                                        </p:tgtEl>
                                        <p:attrNameLst>
                                          <p:attrName>ppt_w</p:attrName>
                                        </p:attrNameLst>
                                      </p:cBhvr>
                                      <p:tavLst>
                                        <p:tav tm="0">
                                          <p:val>
                                            <p:fltVal val="0"/>
                                          </p:val>
                                        </p:tav>
                                        <p:tav tm="100000">
                                          <p:val>
                                            <p:strVal val="#ppt_w"/>
                                          </p:val>
                                        </p:tav>
                                      </p:tavLst>
                                    </p:anim>
                                    <p:anim calcmode="lin" valueType="num">
                                      <p:cBhvr>
                                        <p:cTn id="61" dur="500" fill="hold"/>
                                        <p:tgtEl>
                                          <p:spTgt spid="26"/>
                                        </p:tgtEl>
                                        <p:attrNameLst>
                                          <p:attrName>ppt_h</p:attrName>
                                        </p:attrNameLst>
                                      </p:cBhvr>
                                      <p:tavLst>
                                        <p:tav tm="0">
                                          <p:val>
                                            <p:fltVal val="0"/>
                                          </p:val>
                                        </p:tav>
                                        <p:tav tm="100000">
                                          <p:val>
                                            <p:strVal val="#ppt_h"/>
                                          </p:val>
                                        </p:tav>
                                      </p:tavLst>
                                    </p:anim>
                                  </p:childTnLst>
                                </p:cTn>
                              </p:par>
                              <p:par>
                                <p:cTn id="62" presetID="23" presetClass="entr" presetSubtype="16"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childTnLst>
                                </p:cTn>
                              </p:par>
                              <p:par>
                                <p:cTn id="66" presetID="23" presetClass="entr" presetSubtype="16"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p:cTn id="68" dur="500" fill="hold"/>
                                        <p:tgtEl>
                                          <p:spTgt spid="27"/>
                                        </p:tgtEl>
                                        <p:attrNameLst>
                                          <p:attrName>ppt_w</p:attrName>
                                        </p:attrNameLst>
                                      </p:cBhvr>
                                      <p:tavLst>
                                        <p:tav tm="0">
                                          <p:val>
                                            <p:fltVal val="0"/>
                                          </p:val>
                                        </p:tav>
                                        <p:tav tm="100000">
                                          <p:val>
                                            <p:strVal val="#ppt_w"/>
                                          </p:val>
                                        </p:tav>
                                      </p:tavLst>
                                    </p:anim>
                                    <p:anim calcmode="lin" valueType="num">
                                      <p:cBhvr>
                                        <p:cTn id="69" dur="500" fill="hold"/>
                                        <p:tgtEl>
                                          <p:spTgt spid="27"/>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childTnLst>
                                </p:cTn>
                              </p:par>
                              <p:par>
                                <p:cTn id="74" presetID="23" presetClass="entr" presetSubtype="16" fill="hold" nodeType="with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p:cTn id="76" dur="500" fill="hold"/>
                                        <p:tgtEl>
                                          <p:spTgt spid="28"/>
                                        </p:tgtEl>
                                        <p:attrNameLst>
                                          <p:attrName>ppt_w</p:attrName>
                                        </p:attrNameLst>
                                      </p:cBhvr>
                                      <p:tavLst>
                                        <p:tav tm="0">
                                          <p:val>
                                            <p:fltVal val="0"/>
                                          </p:val>
                                        </p:tav>
                                        <p:tav tm="100000">
                                          <p:val>
                                            <p:strVal val="#ppt_w"/>
                                          </p:val>
                                        </p:tav>
                                      </p:tavLst>
                                    </p:anim>
                                    <p:anim calcmode="lin" valueType="num">
                                      <p:cBhvr>
                                        <p:cTn id="77" dur="500" fill="hold"/>
                                        <p:tgtEl>
                                          <p:spTgt spid="28"/>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childTnLst>
                                </p:cTn>
                              </p:par>
                              <p:par>
                                <p:cTn id="82" presetID="23" presetClass="entr" presetSubtype="16" fill="hold" nodeType="withEffect">
                                  <p:stCondLst>
                                    <p:cond delay="0"/>
                                  </p:stCondLst>
                                  <p:childTnLst>
                                    <p:set>
                                      <p:cBhvr>
                                        <p:cTn id="83" dur="1" fill="hold">
                                          <p:stCondLst>
                                            <p:cond delay="0"/>
                                          </p:stCondLst>
                                        </p:cTn>
                                        <p:tgtEl>
                                          <p:spTgt spid="25"/>
                                        </p:tgtEl>
                                        <p:attrNameLst>
                                          <p:attrName>style.visibility</p:attrName>
                                        </p:attrNameLst>
                                      </p:cBhvr>
                                      <p:to>
                                        <p:strVal val="visible"/>
                                      </p:to>
                                    </p:set>
                                    <p:anim calcmode="lin" valueType="num">
                                      <p:cBhvr>
                                        <p:cTn id="84" dur="500" fill="hold"/>
                                        <p:tgtEl>
                                          <p:spTgt spid="25"/>
                                        </p:tgtEl>
                                        <p:attrNameLst>
                                          <p:attrName>ppt_w</p:attrName>
                                        </p:attrNameLst>
                                      </p:cBhvr>
                                      <p:tavLst>
                                        <p:tav tm="0">
                                          <p:val>
                                            <p:fltVal val="0"/>
                                          </p:val>
                                        </p:tav>
                                        <p:tav tm="100000">
                                          <p:val>
                                            <p:strVal val="#ppt_w"/>
                                          </p:val>
                                        </p:tav>
                                      </p:tavLst>
                                    </p:anim>
                                    <p:anim calcmode="lin" valueType="num">
                                      <p:cBhvr>
                                        <p:cTn id="85" dur="500" fill="hold"/>
                                        <p:tgtEl>
                                          <p:spTgt spid="2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6" grpId="0"/>
      <p:bldP spid="17" grpId="0"/>
      <p:bldP spid="18" grpId="0"/>
      <p:bldP spid="19" grpId="0"/>
      <p:bldP spid="20" grpId="0"/>
      <p:bldP spid="21" grpId="0"/>
      <p:bldP spid="22" grpId="0"/>
      <p:bldP spid="2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B18079-5C1D-9D0C-88E5-BD9FE0C8D786}"/>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F1ED8BE7-B88F-77C5-0B07-80585A15500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7" name="Picture 6" descr="A black and yellow rectangles&#10;&#10;AI-generated content may be incorrect.">
            <a:extLst>
              <a:ext uri="{FF2B5EF4-FFF2-40B4-BE49-F238E27FC236}">
                <a16:creationId xmlns:a16="http://schemas.microsoft.com/office/drawing/2014/main" id="{661541F5-495C-F16D-7895-36F49E8E4C48}"/>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6478292" y="2975674"/>
            <a:ext cx="2293749" cy="929900"/>
          </a:xfrm>
          <a:prstGeom prst="rect">
            <a:avLst/>
          </a:prstGeom>
        </p:spPr>
      </p:pic>
      <p:pic>
        <p:nvPicPr>
          <p:cNvPr id="8" name="Picture 7" descr="A black and yellow rectangles&#10;&#10;AI-generated content may be incorrect.">
            <a:extLst>
              <a:ext uri="{FF2B5EF4-FFF2-40B4-BE49-F238E27FC236}">
                <a16:creationId xmlns:a16="http://schemas.microsoft.com/office/drawing/2014/main" id="{5A371035-5385-05B8-7F41-BF1FDBE16646}"/>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3874577" y="2975674"/>
            <a:ext cx="2293750" cy="929900"/>
          </a:xfrm>
          <a:prstGeom prst="rect">
            <a:avLst/>
          </a:prstGeom>
        </p:spPr>
      </p:pic>
      <p:pic>
        <p:nvPicPr>
          <p:cNvPr id="9" name="Picture 8">
            <a:extLst>
              <a:ext uri="{FF2B5EF4-FFF2-40B4-BE49-F238E27FC236}">
                <a16:creationId xmlns:a16="http://schemas.microsoft.com/office/drawing/2014/main" id="{8A8BFEC0-94F7-93C7-9679-A42152CDBB83}"/>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425844" y="3905574"/>
            <a:ext cx="9329980" cy="2572717"/>
          </a:xfrm>
          <a:prstGeom prst="rect">
            <a:avLst/>
          </a:prstGeom>
        </p:spPr>
      </p:pic>
      <p:sp>
        <p:nvSpPr>
          <p:cNvPr id="10" name="TextBox 9">
            <a:extLst>
              <a:ext uri="{FF2B5EF4-FFF2-40B4-BE49-F238E27FC236}">
                <a16:creationId xmlns:a16="http://schemas.microsoft.com/office/drawing/2014/main" id="{94F03F5C-DD55-149A-A6C8-252C36C8B4B2}"/>
              </a:ext>
            </a:extLst>
          </p:cNvPr>
          <p:cNvSpPr txBox="1"/>
          <p:nvPr/>
        </p:nvSpPr>
        <p:spPr>
          <a:xfrm>
            <a:off x="1820574" y="4400545"/>
            <a:ext cx="8566278" cy="1717393"/>
          </a:xfrm>
          <a:prstGeom prst="rect">
            <a:avLst/>
          </a:prstGeom>
          <a:noFill/>
        </p:spPr>
        <p:txBody>
          <a:bodyPr wrap="square">
            <a:spAutoFit/>
          </a:bodyPr>
          <a:lstStyle/>
          <a:p>
            <a:pPr algn="ctr">
              <a:buNone/>
            </a:pPr>
            <a:r>
              <a:rPr lang="en-GB" sz="1760" dirty="0">
                <a:effectLst/>
                <a:latin typeface="Verdana" panose="020B0604030504040204" pitchFamily="34" charset="0"/>
              </a:rPr>
              <a:t>Talking to an AI chatbot can be fun and entertaining. It might make </a:t>
            </a:r>
          </a:p>
          <a:p>
            <a:pPr algn="ctr">
              <a:buNone/>
            </a:pPr>
            <a:r>
              <a:rPr lang="en-GB" sz="1760" dirty="0">
                <a:effectLst/>
                <a:latin typeface="Verdana" panose="020B0604030504040204" pitchFamily="34" charset="0"/>
              </a:rPr>
              <a:t>jokes with you or express interest in your hobbies or life. However, an AI chatbot is not a person and has only been programmed to seem friendly because it provides a better experience for the user. Talking to a friend is different because you are building a relationship with another person and you both care for each other.</a:t>
            </a:r>
          </a:p>
        </p:txBody>
      </p:sp>
      <p:sp>
        <p:nvSpPr>
          <p:cNvPr id="11" name="TextBox 10">
            <a:extLst>
              <a:ext uri="{FF2B5EF4-FFF2-40B4-BE49-F238E27FC236}">
                <a16:creationId xmlns:a16="http://schemas.microsoft.com/office/drawing/2014/main" id="{B520F5FA-9618-F36E-C457-73EE9251613F}"/>
              </a:ext>
            </a:extLst>
          </p:cNvPr>
          <p:cNvSpPr txBox="1"/>
          <p:nvPr/>
        </p:nvSpPr>
        <p:spPr>
          <a:xfrm>
            <a:off x="3955775" y="3163889"/>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TRUE</a:t>
            </a:r>
          </a:p>
        </p:txBody>
      </p:sp>
      <p:sp>
        <p:nvSpPr>
          <p:cNvPr id="12" name="TextBox 11">
            <a:extLst>
              <a:ext uri="{FF2B5EF4-FFF2-40B4-BE49-F238E27FC236}">
                <a16:creationId xmlns:a16="http://schemas.microsoft.com/office/drawing/2014/main" id="{B6D3C9ED-3650-7C91-2BCA-E35C3CFA801C}"/>
              </a:ext>
            </a:extLst>
          </p:cNvPr>
          <p:cNvSpPr txBox="1"/>
          <p:nvPr/>
        </p:nvSpPr>
        <p:spPr>
          <a:xfrm>
            <a:off x="6586509" y="3163888"/>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FALSE</a:t>
            </a:r>
          </a:p>
        </p:txBody>
      </p:sp>
      <p:sp>
        <p:nvSpPr>
          <p:cNvPr id="14" name="TextBox 13">
            <a:extLst>
              <a:ext uri="{FF2B5EF4-FFF2-40B4-BE49-F238E27FC236}">
                <a16:creationId xmlns:a16="http://schemas.microsoft.com/office/drawing/2014/main" id="{6C185716-C04B-6C53-2B18-A58CBA3D2AF6}"/>
              </a:ext>
            </a:extLst>
          </p:cNvPr>
          <p:cNvSpPr txBox="1"/>
          <p:nvPr/>
        </p:nvSpPr>
        <p:spPr>
          <a:xfrm>
            <a:off x="0" y="2134557"/>
            <a:ext cx="12191999" cy="521681"/>
          </a:xfrm>
          <a:prstGeom prst="rect">
            <a:avLst/>
          </a:prstGeom>
          <a:noFill/>
        </p:spPr>
        <p:txBody>
          <a:bodyPr wrap="square" rtlCol="0">
            <a:spAutoFit/>
          </a:bodyPr>
          <a:lstStyle/>
          <a:p>
            <a:pPr algn="ctr"/>
            <a:r>
              <a:rPr lang="en-GB" sz="2790" b="1" dirty="0">
                <a:latin typeface="Verdana" panose="020B0604030504040204" pitchFamily="34" charset="0"/>
                <a:ea typeface="Verdana" panose="020B0604030504040204" pitchFamily="34" charset="0"/>
                <a:cs typeface="Verdana" panose="020B0604030504040204" pitchFamily="34" charset="0"/>
              </a:rPr>
              <a:t>Talking to a chatbot is like talking to a friend</a:t>
            </a:r>
          </a:p>
        </p:txBody>
      </p:sp>
    </p:spTree>
    <p:extLst>
      <p:ext uri="{BB962C8B-B14F-4D97-AF65-F5344CB8AC3E}">
        <p14:creationId xmlns:p14="http://schemas.microsoft.com/office/powerpoint/2010/main" val="3260302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84FF93-2A43-EA61-1F27-F8E5AF96E73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6167A42-FA5B-4016-3518-C04D5B6299E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8" name="Picture 7">
            <a:extLst>
              <a:ext uri="{FF2B5EF4-FFF2-40B4-BE49-F238E27FC236}">
                <a16:creationId xmlns:a16="http://schemas.microsoft.com/office/drawing/2014/main" id="{7B83A7BE-7404-471A-07EB-6F925ACA7728}"/>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3874577" y="2975674"/>
            <a:ext cx="2293750" cy="929900"/>
          </a:xfrm>
          <a:prstGeom prst="rect">
            <a:avLst/>
          </a:prstGeom>
        </p:spPr>
      </p:pic>
      <p:pic>
        <p:nvPicPr>
          <p:cNvPr id="2" name="Picture 1" descr="A black and yellow rectangles&#10;&#10;AI-generated content may be incorrect.">
            <a:extLst>
              <a:ext uri="{FF2B5EF4-FFF2-40B4-BE49-F238E27FC236}">
                <a16:creationId xmlns:a16="http://schemas.microsoft.com/office/drawing/2014/main" id="{5152234F-64FC-8B7E-26F6-CDDCEED903BF}"/>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478292" y="2975674"/>
            <a:ext cx="2293749" cy="929900"/>
          </a:xfrm>
          <a:prstGeom prst="rect">
            <a:avLst/>
          </a:prstGeom>
        </p:spPr>
      </p:pic>
      <p:sp>
        <p:nvSpPr>
          <p:cNvPr id="4" name="TextBox 3">
            <a:extLst>
              <a:ext uri="{FF2B5EF4-FFF2-40B4-BE49-F238E27FC236}">
                <a16:creationId xmlns:a16="http://schemas.microsoft.com/office/drawing/2014/main" id="{32D30E41-274E-20D3-B128-71F009751BF1}"/>
              </a:ext>
            </a:extLst>
          </p:cNvPr>
          <p:cNvSpPr txBox="1"/>
          <p:nvPr/>
        </p:nvSpPr>
        <p:spPr>
          <a:xfrm>
            <a:off x="3955775" y="3163889"/>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TRUE</a:t>
            </a:r>
          </a:p>
        </p:txBody>
      </p:sp>
      <p:sp>
        <p:nvSpPr>
          <p:cNvPr id="5" name="TextBox 4">
            <a:extLst>
              <a:ext uri="{FF2B5EF4-FFF2-40B4-BE49-F238E27FC236}">
                <a16:creationId xmlns:a16="http://schemas.microsoft.com/office/drawing/2014/main" id="{59510543-761C-08AC-E857-C857B2CB8583}"/>
              </a:ext>
            </a:extLst>
          </p:cNvPr>
          <p:cNvSpPr txBox="1"/>
          <p:nvPr/>
        </p:nvSpPr>
        <p:spPr>
          <a:xfrm>
            <a:off x="6586509" y="3163888"/>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FALSE</a:t>
            </a:r>
          </a:p>
        </p:txBody>
      </p:sp>
      <p:sp>
        <p:nvSpPr>
          <p:cNvPr id="6" name="TextBox 5">
            <a:extLst>
              <a:ext uri="{FF2B5EF4-FFF2-40B4-BE49-F238E27FC236}">
                <a16:creationId xmlns:a16="http://schemas.microsoft.com/office/drawing/2014/main" id="{561BCCC0-6634-4D8B-31AD-FC87BCB9C47C}"/>
              </a:ext>
            </a:extLst>
          </p:cNvPr>
          <p:cNvSpPr txBox="1"/>
          <p:nvPr/>
        </p:nvSpPr>
        <p:spPr>
          <a:xfrm>
            <a:off x="0" y="2134557"/>
            <a:ext cx="12191999" cy="521681"/>
          </a:xfrm>
          <a:prstGeom prst="rect">
            <a:avLst/>
          </a:prstGeom>
          <a:noFill/>
        </p:spPr>
        <p:txBody>
          <a:bodyPr wrap="square" rtlCol="0">
            <a:spAutoFit/>
          </a:bodyPr>
          <a:lstStyle/>
          <a:p>
            <a:pPr algn="ctr"/>
            <a:r>
              <a:rPr lang="en-GB" sz="2790" b="1" dirty="0">
                <a:latin typeface="Verdana" panose="020B0604030504040204" pitchFamily="34" charset="0"/>
                <a:ea typeface="Verdana" panose="020B0604030504040204" pitchFamily="34" charset="0"/>
                <a:cs typeface="Verdana" panose="020B0604030504040204" pitchFamily="34" charset="0"/>
              </a:rPr>
              <a:t>An AI chatbot can understand my problems</a:t>
            </a:r>
          </a:p>
        </p:txBody>
      </p:sp>
    </p:spTree>
    <p:extLst>
      <p:ext uri="{BB962C8B-B14F-4D97-AF65-F5344CB8AC3E}">
        <p14:creationId xmlns:p14="http://schemas.microsoft.com/office/powerpoint/2010/main" val="32305373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DD2411-5342-9B7D-6325-763278A565E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BD9491F-C556-7C48-268B-FCE4E859F31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a:extLst>
              <a:ext uri="{FF2B5EF4-FFF2-40B4-BE49-F238E27FC236}">
                <a16:creationId xmlns:a16="http://schemas.microsoft.com/office/drawing/2014/main" id="{932ED72F-1471-F08B-FFB0-D70A2A85A787}"/>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425844" y="3905574"/>
            <a:ext cx="9329980" cy="2572717"/>
          </a:xfrm>
          <a:prstGeom prst="rect">
            <a:avLst/>
          </a:prstGeom>
        </p:spPr>
      </p:pic>
      <p:pic>
        <p:nvPicPr>
          <p:cNvPr id="7" name="Picture 6">
            <a:extLst>
              <a:ext uri="{FF2B5EF4-FFF2-40B4-BE49-F238E27FC236}">
                <a16:creationId xmlns:a16="http://schemas.microsoft.com/office/drawing/2014/main" id="{A2C1BC40-8693-6326-18EB-C82A91B0B90E}"/>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3874577" y="2975674"/>
            <a:ext cx="2293750" cy="929900"/>
          </a:xfrm>
          <a:prstGeom prst="rect">
            <a:avLst/>
          </a:prstGeom>
        </p:spPr>
      </p:pic>
      <p:pic>
        <p:nvPicPr>
          <p:cNvPr id="8" name="Picture 7">
            <a:extLst>
              <a:ext uri="{FF2B5EF4-FFF2-40B4-BE49-F238E27FC236}">
                <a16:creationId xmlns:a16="http://schemas.microsoft.com/office/drawing/2014/main" id="{9EF5CBD3-68CF-491F-90FF-08DCDDC2D432}"/>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6478292" y="2975674"/>
            <a:ext cx="2293749" cy="929900"/>
          </a:xfrm>
          <a:prstGeom prst="rect">
            <a:avLst/>
          </a:prstGeom>
        </p:spPr>
      </p:pic>
      <p:sp>
        <p:nvSpPr>
          <p:cNvPr id="9" name="TextBox 8">
            <a:extLst>
              <a:ext uri="{FF2B5EF4-FFF2-40B4-BE49-F238E27FC236}">
                <a16:creationId xmlns:a16="http://schemas.microsoft.com/office/drawing/2014/main" id="{94E2F55E-190B-5237-CC7B-1A8E24A4D120}"/>
              </a:ext>
            </a:extLst>
          </p:cNvPr>
          <p:cNvSpPr txBox="1"/>
          <p:nvPr/>
        </p:nvSpPr>
        <p:spPr>
          <a:xfrm>
            <a:off x="1863526" y="4263647"/>
            <a:ext cx="8484649" cy="1988237"/>
          </a:xfrm>
          <a:prstGeom prst="rect">
            <a:avLst/>
          </a:prstGeom>
          <a:noFill/>
        </p:spPr>
        <p:txBody>
          <a:bodyPr wrap="square">
            <a:spAutoFit/>
          </a:bodyPr>
          <a:lstStyle/>
          <a:p>
            <a:pPr algn="ctr">
              <a:buNone/>
            </a:pPr>
            <a:r>
              <a:rPr lang="en-GB" sz="1760" dirty="0">
                <a:effectLst/>
                <a:latin typeface="Verdana" panose="020B0604030504040204" pitchFamily="34" charset="0"/>
              </a:rPr>
              <a:t>AI chatbots have access to huge amounts of information on many different topics, which can make it seem like they are an expert or know everything. When you ask a chatbot for advice, it may seem like it is helpful, however it does not understand your problems like a person can and may even give false information. A person like a trusted adult or doctor uses their knowledge on a topic and their understanding of you and your feelings to help you with specific problems. </a:t>
            </a:r>
          </a:p>
        </p:txBody>
      </p:sp>
      <p:sp>
        <p:nvSpPr>
          <p:cNvPr id="10" name="TextBox 9">
            <a:extLst>
              <a:ext uri="{FF2B5EF4-FFF2-40B4-BE49-F238E27FC236}">
                <a16:creationId xmlns:a16="http://schemas.microsoft.com/office/drawing/2014/main" id="{553BD1D8-C2E4-693E-9032-1A8BE1D0CF86}"/>
              </a:ext>
            </a:extLst>
          </p:cNvPr>
          <p:cNvSpPr txBox="1"/>
          <p:nvPr/>
        </p:nvSpPr>
        <p:spPr>
          <a:xfrm>
            <a:off x="3955775" y="3163889"/>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TRUE</a:t>
            </a:r>
          </a:p>
        </p:txBody>
      </p:sp>
      <p:sp>
        <p:nvSpPr>
          <p:cNvPr id="11" name="TextBox 10">
            <a:extLst>
              <a:ext uri="{FF2B5EF4-FFF2-40B4-BE49-F238E27FC236}">
                <a16:creationId xmlns:a16="http://schemas.microsoft.com/office/drawing/2014/main" id="{A92DCD34-586A-5137-FE7C-77C08C2AE973}"/>
              </a:ext>
            </a:extLst>
          </p:cNvPr>
          <p:cNvSpPr txBox="1"/>
          <p:nvPr/>
        </p:nvSpPr>
        <p:spPr>
          <a:xfrm>
            <a:off x="6586509" y="3163888"/>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FALSE</a:t>
            </a:r>
          </a:p>
        </p:txBody>
      </p:sp>
      <p:sp>
        <p:nvSpPr>
          <p:cNvPr id="12" name="TextBox 11">
            <a:extLst>
              <a:ext uri="{FF2B5EF4-FFF2-40B4-BE49-F238E27FC236}">
                <a16:creationId xmlns:a16="http://schemas.microsoft.com/office/drawing/2014/main" id="{13D7CD98-0B8A-9A4D-C26F-65EB937E82FA}"/>
              </a:ext>
            </a:extLst>
          </p:cNvPr>
          <p:cNvSpPr txBox="1"/>
          <p:nvPr/>
        </p:nvSpPr>
        <p:spPr>
          <a:xfrm>
            <a:off x="0" y="2134557"/>
            <a:ext cx="12191999" cy="521681"/>
          </a:xfrm>
          <a:prstGeom prst="rect">
            <a:avLst/>
          </a:prstGeom>
          <a:noFill/>
        </p:spPr>
        <p:txBody>
          <a:bodyPr wrap="square" rtlCol="0">
            <a:spAutoFit/>
          </a:bodyPr>
          <a:lstStyle/>
          <a:p>
            <a:pPr algn="ctr"/>
            <a:r>
              <a:rPr lang="en-GB" sz="2790" b="1" dirty="0">
                <a:latin typeface="Verdana" panose="020B0604030504040204" pitchFamily="34" charset="0"/>
                <a:ea typeface="Verdana" panose="020B0604030504040204" pitchFamily="34" charset="0"/>
                <a:cs typeface="Verdana" panose="020B0604030504040204" pitchFamily="34" charset="0"/>
              </a:rPr>
              <a:t>An AI chatbot can understand my problems</a:t>
            </a:r>
          </a:p>
        </p:txBody>
      </p:sp>
    </p:spTree>
    <p:extLst>
      <p:ext uri="{BB962C8B-B14F-4D97-AF65-F5344CB8AC3E}">
        <p14:creationId xmlns:p14="http://schemas.microsoft.com/office/powerpoint/2010/main" val="1350849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A2AF9E-4845-F95B-DBEC-630BC2621619}"/>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BAF252DE-955A-4BBC-77D4-DC02CF45866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8" name="Picture 7">
            <a:extLst>
              <a:ext uri="{FF2B5EF4-FFF2-40B4-BE49-F238E27FC236}">
                <a16:creationId xmlns:a16="http://schemas.microsoft.com/office/drawing/2014/main" id="{93784B0F-FD15-16E4-A20F-3745D68426F0}"/>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3874577" y="2975674"/>
            <a:ext cx="2293750" cy="929900"/>
          </a:xfrm>
          <a:prstGeom prst="rect">
            <a:avLst/>
          </a:prstGeom>
        </p:spPr>
      </p:pic>
      <p:pic>
        <p:nvPicPr>
          <p:cNvPr id="2" name="Picture 1" descr="A black and yellow rectangles&#10;&#10;AI-generated content may be incorrect.">
            <a:extLst>
              <a:ext uri="{FF2B5EF4-FFF2-40B4-BE49-F238E27FC236}">
                <a16:creationId xmlns:a16="http://schemas.microsoft.com/office/drawing/2014/main" id="{E9E17518-16AB-FC09-D2E0-FFFDE86777A9}"/>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478292" y="2975674"/>
            <a:ext cx="2293749" cy="929900"/>
          </a:xfrm>
          <a:prstGeom prst="rect">
            <a:avLst/>
          </a:prstGeom>
        </p:spPr>
      </p:pic>
      <p:sp>
        <p:nvSpPr>
          <p:cNvPr id="5" name="TextBox 4">
            <a:extLst>
              <a:ext uri="{FF2B5EF4-FFF2-40B4-BE49-F238E27FC236}">
                <a16:creationId xmlns:a16="http://schemas.microsoft.com/office/drawing/2014/main" id="{5AB86DE3-4924-1665-71B4-F3817F41DF0A}"/>
              </a:ext>
            </a:extLst>
          </p:cNvPr>
          <p:cNvSpPr txBox="1"/>
          <p:nvPr/>
        </p:nvSpPr>
        <p:spPr>
          <a:xfrm>
            <a:off x="3955775" y="3163889"/>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TRUE</a:t>
            </a:r>
          </a:p>
        </p:txBody>
      </p:sp>
      <p:sp>
        <p:nvSpPr>
          <p:cNvPr id="6" name="TextBox 5">
            <a:extLst>
              <a:ext uri="{FF2B5EF4-FFF2-40B4-BE49-F238E27FC236}">
                <a16:creationId xmlns:a16="http://schemas.microsoft.com/office/drawing/2014/main" id="{C7A68931-08F9-D474-0397-D2133EC7AD98}"/>
              </a:ext>
            </a:extLst>
          </p:cNvPr>
          <p:cNvSpPr txBox="1"/>
          <p:nvPr/>
        </p:nvSpPr>
        <p:spPr>
          <a:xfrm>
            <a:off x="6586509" y="3163888"/>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FALSE</a:t>
            </a:r>
          </a:p>
        </p:txBody>
      </p:sp>
      <p:sp>
        <p:nvSpPr>
          <p:cNvPr id="9" name="TextBox 8">
            <a:extLst>
              <a:ext uri="{FF2B5EF4-FFF2-40B4-BE49-F238E27FC236}">
                <a16:creationId xmlns:a16="http://schemas.microsoft.com/office/drawing/2014/main" id="{7430E4B0-DA71-918C-0FE7-8DF977F2B7F4}"/>
              </a:ext>
            </a:extLst>
          </p:cNvPr>
          <p:cNvSpPr txBox="1"/>
          <p:nvPr/>
        </p:nvSpPr>
        <p:spPr>
          <a:xfrm>
            <a:off x="0" y="2134557"/>
            <a:ext cx="12191999" cy="521681"/>
          </a:xfrm>
          <a:prstGeom prst="rect">
            <a:avLst/>
          </a:prstGeom>
          <a:noFill/>
        </p:spPr>
        <p:txBody>
          <a:bodyPr wrap="square" rtlCol="0">
            <a:spAutoFit/>
          </a:bodyPr>
          <a:lstStyle/>
          <a:p>
            <a:pPr algn="ctr"/>
            <a:r>
              <a:rPr lang="en-GB" sz="2790" b="1" dirty="0">
                <a:latin typeface="Verdana" panose="020B0604030504040204" pitchFamily="34" charset="0"/>
                <a:ea typeface="Verdana" panose="020B0604030504040204" pitchFamily="34" charset="0"/>
                <a:cs typeface="Verdana" panose="020B0604030504040204" pitchFamily="34" charset="0"/>
              </a:rPr>
              <a:t>AI chatbots always give safe advice</a:t>
            </a:r>
          </a:p>
        </p:txBody>
      </p:sp>
    </p:spTree>
    <p:extLst>
      <p:ext uri="{BB962C8B-B14F-4D97-AF65-F5344CB8AC3E}">
        <p14:creationId xmlns:p14="http://schemas.microsoft.com/office/powerpoint/2010/main" val="36332792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224580-934A-5483-35D8-7B5DD6C43F5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C963056D-437D-2D0F-779A-30E2D9EC0D3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7" name="Picture 6" descr="A black and yellow rectangles&#10;&#10;AI-generated content may be incorrect.">
            <a:extLst>
              <a:ext uri="{FF2B5EF4-FFF2-40B4-BE49-F238E27FC236}">
                <a16:creationId xmlns:a16="http://schemas.microsoft.com/office/drawing/2014/main" id="{8DA81A4B-14D9-F7F8-8BB8-3DFC5BA660AA}"/>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6478292" y="2975674"/>
            <a:ext cx="2293749" cy="929900"/>
          </a:xfrm>
          <a:prstGeom prst="rect">
            <a:avLst/>
          </a:prstGeom>
        </p:spPr>
      </p:pic>
      <p:pic>
        <p:nvPicPr>
          <p:cNvPr id="8" name="Picture 7" descr="A black and yellow rectangles&#10;&#10;AI-generated content may be incorrect.">
            <a:extLst>
              <a:ext uri="{FF2B5EF4-FFF2-40B4-BE49-F238E27FC236}">
                <a16:creationId xmlns:a16="http://schemas.microsoft.com/office/drawing/2014/main" id="{DE050B8F-1B20-9D25-52F6-779E43524FCA}"/>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3874577" y="2975674"/>
            <a:ext cx="2293750" cy="929900"/>
          </a:xfrm>
          <a:prstGeom prst="rect">
            <a:avLst/>
          </a:prstGeom>
        </p:spPr>
      </p:pic>
      <p:pic>
        <p:nvPicPr>
          <p:cNvPr id="9" name="Picture 8">
            <a:extLst>
              <a:ext uri="{FF2B5EF4-FFF2-40B4-BE49-F238E27FC236}">
                <a16:creationId xmlns:a16="http://schemas.microsoft.com/office/drawing/2014/main" id="{BC6E8987-9A59-9009-C952-4D0DC141BD8C}"/>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425844" y="3905574"/>
            <a:ext cx="9329980" cy="2572717"/>
          </a:xfrm>
          <a:prstGeom prst="rect">
            <a:avLst/>
          </a:prstGeom>
        </p:spPr>
      </p:pic>
      <p:sp>
        <p:nvSpPr>
          <p:cNvPr id="10" name="TextBox 9">
            <a:extLst>
              <a:ext uri="{FF2B5EF4-FFF2-40B4-BE49-F238E27FC236}">
                <a16:creationId xmlns:a16="http://schemas.microsoft.com/office/drawing/2014/main" id="{7FA5B7CE-710E-D448-C75F-94FD7D34FC55}"/>
              </a:ext>
            </a:extLst>
          </p:cNvPr>
          <p:cNvSpPr txBox="1"/>
          <p:nvPr/>
        </p:nvSpPr>
        <p:spPr>
          <a:xfrm>
            <a:off x="1863526" y="4131733"/>
            <a:ext cx="8484649" cy="2259080"/>
          </a:xfrm>
          <a:prstGeom prst="rect">
            <a:avLst/>
          </a:prstGeom>
          <a:noFill/>
        </p:spPr>
        <p:txBody>
          <a:bodyPr wrap="square">
            <a:spAutoFit/>
          </a:bodyPr>
          <a:lstStyle/>
          <a:p>
            <a:pPr algn="ctr">
              <a:buNone/>
            </a:pPr>
            <a:r>
              <a:rPr lang="en-GB" sz="1760" dirty="0">
                <a:effectLst/>
                <a:latin typeface="Verdana" panose="020B0604030504040204" pitchFamily="34" charset="0"/>
              </a:rPr>
              <a:t>When you speak to an AI chatbot, they can often find helpful information to share with you. However not all advice given by chatbots is safe </a:t>
            </a:r>
            <a:br>
              <a:rPr lang="en-GB" sz="1760" dirty="0">
                <a:effectLst/>
                <a:latin typeface="Verdana" panose="020B0604030504040204" pitchFamily="34" charset="0"/>
              </a:rPr>
            </a:br>
            <a:r>
              <a:rPr lang="en-GB" sz="1760" dirty="0">
                <a:effectLst/>
                <a:latin typeface="Verdana" panose="020B0604030504040204" pitchFamily="34" charset="0"/>
              </a:rPr>
              <a:t>and reliable, especially if you are in a difficult or dangerous situation. When you are upset, worried or confused about something, it can be harder to think clearly. Talking to a person means you can understand those emotions and start to feel better. They can also help you consider different options for what to do next, check in with you later or help you get more support you may need.</a:t>
            </a:r>
          </a:p>
        </p:txBody>
      </p:sp>
      <p:sp>
        <p:nvSpPr>
          <p:cNvPr id="11" name="TextBox 10">
            <a:extLst>
              <a:ext uri="{FF2B5EF4-FFF2-40B4-BE49-F238E27FC236}">
                <a16:creationId xmlns:a16="http://schemas.microsoft.com/office/drawing/2014/main" id="{DC426825-8B33-79EC-2E93-D9A05D92DFD9}"/>
              </a:ext>
            </a:extLst>
          </p:cNvPr>
          <p:cNvSpPr txBox="1"/>
          <p:nvPr/>
        </p:nvSpPr>
        <p:spPr>
          <a:xfrm>
            <a:off x="3955775" y="3163889"/>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TRUE</a:t>
            </a:r>
          </a:p>
        </p:txBody>
      </p:sp>
      <p:sp>
        <p:nvSpPr>
          <p:cNvPr id="12" name="TextBox 11">
            <a:extLst>
              <a:ext uri="{FF2B5EF4-FFF2-40B4-BE49-F238E27FC236}">
                <a16:creationId xmlns:a16="http://schemas.microsoft.com/office/drawing/2014/main" id="{74785502-8CB9-173E-4AE3-2AC3EBCADAF2}"/>
              </a:ext>
            </a:extLst>
          </p:cNvPr>
          <p:cNvSpPr txBox="1"/>
          <p:nvPr/>
        </p:nvSpPr>
        <p:spPr>
          <a:xfrm>
            <a:off x="6586509" y="3163888"/>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FALSE</a:t>
            </a:r>
          </a:p>
        </p:txBody>
      </p:sp>
      <p:sp>
        <p:nvSpPr>
          <p:cNvPr id="13" name="TextBox 12">
            <a:extLst>
              <a:ext uri="{FF2B5EF4-FFF2-40B4-BE49-F238E27FC236}">
                <a16:creationId xmlns:a16="http://schemas.microsoft.com/office/drawing/2014/main" id="{79045395-1978-24F5-CAAC-9D95F7737421}"/>
              </a:ext>
            </a:extLst>
          </p:cNvPr>
          <p:cNvSpPr txBox="1"/>
          <p:nvPr/>
        </p:nvSpPr>
        <p:spPr>
          <a:xfrm>
            <a:off x="0" y="2134557"/>
            <a:ext cx="12191999" cy="521681"/>
          </a:xfrm>
          <a:prstGeom prst="rect">
            <a:avLst/>
          </a:prstGeom>
          <a:noFill/>
        </p:spPr>
        <p:txBody>
          <a:bodyPr wrap="square" rtlCol="0">
            <a:spAutoFit/>
          </a:bodyPr>
          <a:lstStyle/>
          <a:p>
            <a:pPr algn="ctr"/>
            <a:r>
              <a:rPr lang="en-GB" sz="2790" b="1" dirty="0">
                <a:latin typeface="Verdana" panose="020B0604030504040204" pitchFamily="34" charset="0"/>
                <a:ea typeface="Verdana" panose="020B0604030504040204" pitchFamily="34" charset="0"/>
                <a:cs typeface="Verdana" panose="020B0604030504040204" pitchFamily="34" charset="0"/>
              </a:rPr>
              <a:t>AI chatbots always give safe advice</a:t>
            </a:r>
          </a:p>
        </p:txBody>
      </p:sp>
    </p:spTree>
    <p:extLst>
      <p:ext uri="{BB962C8B-B14F-4D97-AF65-F5344CB8AC3E}">
        <p14:creationId xmlns:p14="http://schemas.microsoft.com/office/powerpoint/2010/main" val="125950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6FA5E7-0074-7295-FE6F-B90B32168A9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32CF990-FD2C-2923-A651-04DC76CBC73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8" name="Picture 7">
            <a:extLst>
              <a:ext uri="{FF2B5EF4-FFF2-40B4-BE49-F238E27FC236}">
                <a16:creationId xmlns:a16="http://schemas.microsoft.com/office/drawing/2014/main" id="{937A64AC-09FE-439C-AF0B-0CEF364C241A}"/>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3874577" y="2975674"/>
            <a:ext cx="2293750" cy="929900"/>
          </a:xfrm>
          <a:prstGeom prst="rect">
            <a:avLst/>
          </a:prstGeom>
        </p:spPr>
      </p:pic>
      <p:pic>
        <p:nvPicPr>
          <p:cNvPr id="2" name="Picture 1" descr="A black and yellow rectangles&#10;&#10;AI-generated content may be incorrect.">
            <a:extLst>
              <a:ext uri="{FF2B5EF4-FFF2-40B4-BE49-F238E27FC236}">
                <a16:creationId xmlns:a16="http://schemas.microsoft.com/office/drawing/2014/main" id="{EA9A425D-3A5F-842B-8ABC-14E3407AB77A}"/>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6478292" y="2975674"/>
            <a:ext cx="2293749" cy="929900"/>
          </a:xfrm>
          <a:prstGeom prst="rect">
            <a:avLst/>
          </a:prstGeom>
        </p:spPr>
      </p:pic>
      <p:sp>
        <p:nvSpPr>
          <p:cNvPr id="5" name="TextBox 4">
            <a:extLst>
              <a:ext uri="{FF2B5EF4-FFF2-40B4-BE49-F238E27FC236}">
                <a16:creationId xmlns:a16="http://schemas.microsoft.com/office/drawing/2014/main" id="{65C95DCD-1DB0-20C2-D34D-BBEC4190DEF2}"/>
              </a:ext>
            </a:extLst>
          </p:cNvPr>
          <p:cNvSpPr txBox="1"/>
          <p:nvPr/>
        </p:nvSpPr>
        <p:spPr>
          <a:xfrm>
            <a:off x="3955775" y="3163889"/>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TRUE</a:t>
            </a:r>
          </a:p>
        </p:txBody>
      </p:sp>
      <p:sp>
        <p:nvSpPr>
          <p:cNvPr id="6" name="TextBox 5">
            <a:extLst>
              <a:ext uri="{FF2B5EF4-FFF2-40B4-BE49-F238E27FC236}">
                <a16:creationId xmlns:a16="http://schemas.microsoft.com/office/drawing/2014/main" id="{7614E5F1-B485-5117-49C9-556A0381E25E}"/>
              </a:ext>
            </a:extLst>
          </p:cNvPr>
          <p:cNvSpPr txBox="1"/>
          <p:nvPr/>
        </p:nvSpPr>
        <p:spPr>
          <a:xfrm>
            <a:off x="6586509" y="3163888"/>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FALSE</a:t>
            </a:r>
          </a:p>
        </p:txBody>
      </p:sp>
      <p:sp>
        <p:nvSpPr>
          <p:cNvPr id="9" name="TextBox 8">
            <a:extLst>
              <a:ext uri="{FF2B5EF4-FFF2-40B4-BE49-F238E27FC236}">
                <a16:creationId xmlns:a16="http://schemas.microsoft.com/office/drawing/2014/main" id="{6853AAF0-25D4-EF39-48AC-3B4983C5FF2E}"/>
              </a:ext>
            </a:extLst>
          </p:cNvPr>
          <p:cNvSpPr txBox="1"/>
          <p:nvPr/>
        </p:nvSpPr>
        <p:spPr>
          <a:xfrm>
            <a:off x="1994079" y="1737631"/>
            <a:ext cx="8203842" cy="951030"/>
          </a:xfrm>
          <a:prstGeom prst="rect">
            <a:avLst/>
          </a:prstGeom>
          <a:noFill/>
        </p:spPr>
        <p:txBody>
          <a:bodyPr wrap="square" rtlCol="0">
            <a:spAutoFit/>
          </a:bodyPr>
          <a:lstStyle/>
          <a:p>
            <a:pPr algn="ctr"/>
            <a:r>
              <a:rPr lang="en-GB" sz="2790" b="1" dirty="0">
                <a:latin typeface="Verdana" panose="020B0604030504040204" pitchFamily="34" charset="0"/>
                <a:ea typeface="Verdana" panose="020B0604030504040204" pitchFamily="34" charset="0"/>
                <a:cs typeface="Verdana" panose="020B0604030504040204" pitchFamily="34" charset="0"/>
              </a:rPr>
              <a:t>An AI chatbot can help me more quickly than a person can</a:t>
            </a:r>
          </a:p>
        </p:txBody>
      </p:sp>
    </p:spTree>
    <p:extLst>
      <p:ext uri="{BB962C8B-B14F-4D97-AF65-F5344CB8AC3E}">
        <p14:creationId xmlns:p14="http://schemas.microsoft.com/office/powerpoint/2010/main" val="42917005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BCEF68-8E6E-7B39-83EC-CE1908196A77}"/>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2D873AA-0069-0077-D879-01DA58746D9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11" name="Picture 10" descr="A black and yellow rectangles&#10;&#10;AI-generated content may be incorrect.">
            <a:extLst>
              <a:ext uri="{FF2B5EF4-FFF2-40B4-BE49-F238E27FC236}">
                <a16:creationId xmlns:a16="http://schemas.microsoft.com/office/drawing/2014/main" id="{A6EB77CF-7B34-6851-A34F-0A8156DCA0DA}"/>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6478292" y="2975674"/>
            <a:ext cx="2293749" cy="929900"/>
          </a:xfrm>
          <a:prstGeom prst="rect">
            <a:avLst/>
          </a:prstGeom>
        </p:spPr>
      </p:pic>
      <p:pic>
        <p:nvPicPr>
          <p:cNvPr id="12" name="Picture 11" descr="A black and yellow rectangles&#10;&#10;AI-generated content may be incorrect.">
            <a:extLst>
              <a:ext uri="{FF2B5EF4-FFF2-40B4-BE49-F238E27FC236}">
                <a16:creationId xmlns:a16="http://schemas.microsoft.com/office/drawing/2014/main" id="{7B4EA153-BFD9-7CDD-00D0-8356C6194CBE}"/>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3874577" y="2975674"/>
            <a:ext cx="2293750" cy="929900"/>
          </a:xfrm>
          <a:prstGeom prst="rect">
            <a:avLst/>
          </a:prstGeom>
        </p:spPr>
      </p:pic>
      <p:pic>
        <p:nvPicPr>
          <p:cNvPr id="13" name="Picture 12">
            <a:extLst>
              <a:ext uri="{FF2B5EF4-FFF2-40B4-BE49-F238E27FC236}">
                <a16:creationId xmlns:a16="http://schemas.microsoft.com/office/drawing/2014/main" id="{177438B9-BD3C-A682-C793-509D44ECB9C1}"/>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425844" y="3905574"/>
            <a:ext cx="9329980" cy="2572717"/>
          </a:xfrm>
          <a:prstGeom prst="rect">
            <a:avLst/>
          </a:prstGeom>
        </p:spPr>
      </p:pic>
      <p:sp>
        <p:nvSpPr>
          <p:cNvPr id="14" name="TextBox 13">
            <a:extLst>
              <a:ext uri="{FF2B5EF4-FFF2-40B4-BE49-F238E27FC236}">
                <a16:creationId xmlns:a16="http://schemas.microsoft.com/office/drawing/2014/main" id="{733E9CF4-E953-C013-2A3B-D6234BBDA545}"/>
              </a:ext>
            </a:extLst>
          </p:cNvPr>
          <p:cNvSpPr txBox="1"/>
          <p:nvPr/>
        </p:nvSpPr>
        <p:spPr>
          <a:xfrm>
            <a:off x="1759039" y="4273400"/>
            <a:ext cx="8673922" cy="1988237"/>
          </a:xfrm>
          <a:prstGeom prst="rect">
            <a:avLst/>
          </a:prstGeom>
          <a:noFill/>
        </p:spPr>
        <p:txBody>
          <a:bodyPr wrap="square">
            <a:spAutoFit/>
          </a:bodyPr>
          <a:lstStyle/>
          <a:p>
            <a:pPr algn="ctr">
              <a:buNone/>
            </a:pPr>
            <a:r>
              <a:rPr lang="en-GB" sz="1760" dirty="0">
                <a:effectLst/>
                <a:latin typeface="Verdana" panose="020B0604030504040204" pitchFamily="34" charset="0"/>
              </a:rPr>
              <a:t>A chatbot can usually respond to you very quickly, which can be helpful </a:t>
            </a:r>
            <a:br>
              <a:rPr lang="en-GB" sz="1760" dirty="0">
                <a:effectLst/>
                <a:latin typeface="Verdana" panose="020B0604030504040204" pitchFamily="34" charset="0"/>
              </a:rPr>
            </a:br>
            <a:r>
              <a:rPr lang="en-GB" sz="1760" dirty="0">
                <a:effectLst/>
                <a:latin typeface="Verdana" panose="020B0604030504040204" pitchFamily="34" charset="0"/>
              </a:rPr>
              <a:t>in some situations. However, this does not mean a chatbot is the best place to go for help and advice. Think about fast food. It might be tasty and convenient, but it’s not always healthy and you shouldn’t rely on it </a:t>
            </a:r>
            <a:br>
              <a:rPr lang="en-GB" sz="1760" dirty="0">
                <a:effectLst/>
                <a:latin typeface="Verdana" panose="020B0604030504040204" pitchFamily="34" charset="0"/>
              </a:rPr>
            </a:br>
            <a:r>
              <a:rPr lang="en-GB" sz="1760" dirty="0">
                <a:effectLst/>
                <a:latin typeface="Verdana" panose="020B0604030504040204" pitchFamily="34" charset="0"/>
              </a:rPr>
              <a:t>for all your meals. The same goes for a chatbot. It can be fun to use one occasionally or to help with some tasks, but you shouldn’t rely on it for everything. A trusted adult is a much safer place to go for help and advice.</a:t>
            </a:r>
          </a:p>
        </p:txBody>
      </p:sp>
      <p:sp>
        <p:nvSpPr>
          <p:cNvPr id="15" name="TextBox 14">
            <a:extLst>
              <a:ext uri="{FF2B5EF4-FFF2-40B4-BE49-F238E27FC236}">
                <a16:creationId xmlns:a16="http://schemas.microsoft.com/office/drawing/2014/main" id="{7B39312F-8F00-D8B2-89AE-367B45FBCBFD}"/>
              </a:ext>
            </a:extLst>
          </p:cNvPr>
          <p:cNvSpPr txBox="1"/>
          <p:nvPr/>
        </p:nvSpPr>
        <p:spPr>
          <a:xfrm>
            <a:off x="3955775" y="3163889"/>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TRUE</a:t>
            </a:r>
          </a:p>
        </p:txBody>
      </p:sp>
      <p:sp>
        <p:nvSpPr>
          <p:cNvPr id="16" name="TextBox 15">
            <a:extLst>
              <a:ext uri="{FF2B5EF4-FFF2-40B4-BE49-F238E27FC236}">
                <a16:creationId xmlns:a16="http://schemas.microsoft.com/office/drawing/2014/main" id="{6595CEF1-68A0-6371-DD10-01F691786C5E}"/>
              </a:ext>
            </a:extLst>
          </p:cNvPr>
          <p:cNvSpPr txBox="1"/>
          <p:nvPr/>
        </p:nvSpPr>
        <p:spPr>
          <a:xfrm>
            <a:off x="6586509" y="3163888"/>
            <a:ext cx="2096467" cy="515526"/>
          </a:xfrm>
          <a:prstGeom prst="rect">
            <a:avLst/>
          </a:prstGeom>
          <a:noFill/>
        </p:spPr>
        <p:txBody>
          <a:bodyPr wrap="square" rtlCol="0">
            <a:spAutoFit/>
          </a:bodyPr>
          <a:lstStyle/>
          <a:p>
            <a:pPr algn="ctr"/>
            <a:r>
              <a:rPr lang="en-GB" sz="2770" dirty="0">
                <a:latin typeface="Verdana" panose="020B0604030504040204" pitchFamily="34" charset="0"/>
                <a:ea typeface="Verdana" panose="020B0604030504040204" pitchFamily="34" charset="0"/>
                <a:cs typeface="Verdana" panose="020B0604030504040204" pitchFamily="34" charset="0"/>
              </a:rPr>
              <a:t>FALSE</a:t>
            </a:r>
          </a:p>
        </p:txBody>
      </p:sp>
      <p:sp>
        <p:nvSpPr>
          <p:cNvPr id="17" name="TextBox 16">
            <a:extLst>
              <a:ext uri="{FF2B5EF4-FFF2-40B4-BE49-F238E27FC236}">
                <a16:creationId xmlns:a16="http://schemas.microsoft.com/office/drawing/2014/main" id="{A9167315-364D-4C7F-6939-05BE60BA7DB3}"/>
              </a:ext>
            </a:extLst>
          </p:cNvPr>
          <p:cNvSpPr txBox="1"/>
          <p:nvPr/>
        </p:nvSpPr>
        <p:spPr>
          <a:xfrm>
            <a:off x="1994079" y="1737631"/>
            <a:ext cx="8203842" cy="951030"/>
          </a:xfrm>
          <a:prstGeom prst="rect">
            <a:avLst/>
          </a:prstGeom>
          <a:noFill/>
        </p:spPr>
        <p:txBody>
          <a:bodyPr wrap="square" rtlCol="0">
            <a:spAutoFit/>
          </a:bodyPr>
          <a:lstStyle/>
          <a:p>
            <a:pPr algn="ctr"/>
            <a:r>
              <a:rPr lang="en-GB" sz="2790" b="1" dirty="0">
                <a:latin typeface="Verdana" panose="020B0604030504040204" pitchFamily="34" charset="0"/>
                <a:ea typeface="Verdana" panose="020B0604030504040204" pitchFamily="34" charset="0"/>
                <a:cs typeface="Verdana" panose="020B0604030504040204" pitchFamily="34" charset="0"/>
              </a:rPr>
              <a:t>An AI chatbot can help me more quickly than a person can</a:t>
            </a:r>
          </a:p>
        </p:txBody>
      </p:sp>
    </p:spTree>
    <p:extLst>
      <p:ext uri="{BB962C8B-B14F-4D97-AF65-F5344CB8AC3E}">
        <p14:creationId xmlns:p14="http://schemas.microsoft.com/office/powerpoint/2010/main" val="552356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866DAB-3ABD-D07E-24B8-DC09A330BE3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A2637D62-A58A-2AFE-B361-06D35A99C6E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a:extLst>
              <a:ext uri="{FF2B5EF4-FFF2-40B4-BE49-F238E27FC236}">
                <a16:creationId xmlns:a16="http://schemas.microsoft.com/office/drawing/2014/main" id="{13B1546E-5655-7F08-01A3-A83DC9A60625}"/>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239864" y="1859796"/>
            <a:ext cx="9670943" cy="2898183"/>
          </a:xfrm>
          <a:prstGeom prst="rect">
            <a:avLst/>
          </a:prstGeom>
        </p:spPr>
      </p:pic>
      <p:pic>
        <p:nvPicPr>
          <p:cNvPr id="7" name="Picture 6" descr="A black screen with blue text&#10;&#10;AI-generated content may be incorrect.">
            <a:extLst>
              <a:ext uri="{FF2B5EF4-FFF2-40B4-BE49-F238E27FC236}">
                <a16:creationId xmlns:a16="http://schemas.microsoft.com/office/drawing/2014/main" id="{68665798-924E-C092-D3EB-E51ACDF66836}"/>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3921071" y="418454"/>
            <a:ext cx="4231037" cy="1596326"/>
          </a:xfrm>
          <a:prstGeom prst="rect">
            <a:avLst/>
          </a:prstGeom>
        </p:spPr>
      </p:pic>
      <p:sp>
        <p:nvSpPr>
          <p:cNvPr id="10" name="TextBox 9">
            <a:extLst>
              <a:ext uri="{FF2B5EF4-FFF2-40B4-BE49-F238E27FC236}">
                <a16:creationId xmlns:a16="http://schemas.microsoft.com/office/drawing/2014/main" id="{309CBB51-BE43-5383-DA45-AC8D5509FB25}"/>
              </a:ext>
            </a:extLst>
          </p:cNvPr>
          <p:cNvSpPr txBox="1"/>
          <p:nvPr/>
        </p:nvSpPr>
        <p:spPr>
          <a:xfrm>
            <a:off x="1759039" y="5381103"/>
            <a:ext cx="8673922" cy="1175706"/>
          </a:xfrm>
          <a:prstGeom prst="rect">
            <a:avLst/>
          </a:prstGeom>
          <a:noFill/>
        </p:spPr>
        <p:txBody>
          <a:bodyPr wrap="square">
            <a:spAutoFit/>
          </a:bodyPr>
          <a:lstStyle/>
          <a:p>
            <a:pPr algn="ctr">
              <a:buNone/>
            </a:pPr>
            <a:r>
              <a:rPr lang="en-GB" sz="1760" dirty="0">
                <a:effectLst/>
                <a:latin typeface="Verdana" panose="020B0604030504040204" pitchFamily="34" charset="0"/>
              </a:rPr>
              <a:t>Trusted adult at home or school</a:t>
            </a:r>
          </a:p>
          <a:p>
            <a:pPr algn="ctr">
              <a:buNone/>
            </a:pPr>
            <a:r>
              <a:rPr lang="en-GB" sz="1760" dirty="0">
                <a:effectLst/>
                <a:latin typeface="Verdana" panose="020B0604030504040204" pitchFamily="34" charset="0"/>
              </a:rPr>
              <a:t>A club leader or youth worker</a:t>
            </a:r>
          </a:p>
          <a:p>
            <a:pPr algn="ctr">
              <a:buNone/>
            </a:pPr>
            <a:r>
              <a:rPr lang="en-GB" sz="1760" dirty="0">
                <a:effectLst/>
                <a:latin typeface="Verdana" panose="020B0604030504040204" pitchFamily="34" charset="0"/>
              </a:rPr>
              <a:t>Health professionals such as a doctor</a:t>
            </a:r>
          </a:p>
          <a:p>
            <a:pPr algn="ctr">
              <a:buNone/>
            </a:pPr>
            <a:r>
              <a:rPr lang="en-GB" sz="1760" dirty="0">
                <a:effectLst/>
                <a:latin typeface="Verdana" panose="020B0604030504040204" pitchFamily="34" charset="0"/>
              </a:rPr>
              <a:t>Childline on 0800 1111</a:t>
            </a:r>
          </a:p>
        </p:txBody>
      </p:sp>
      <p:sp>
        <p:nvSpPr>
          <p:cNvPr id="11" name="TextBox 10">
            <a:extLst>
              <a:ext uri="{FF2B5EF4-FFF2-40B4-BE49-F238E27FC236}">
                <a16:creationId xmlns:a16="http://schemas.microsoft.com/office/drawing/2014/main" id="{7E777D6A-7E71-7262-701C-542D9132F586}"/>
              </a:ext>
            </a:extLst>
          </p:cNvPr>
          <p:cNvSpPr txBox="1"/>
          <p:nvPr/>
        </p:nvSpPr>
        <p:spPr>
          <a:xfrm>
            <a:off x="1994079" y="4833664"/>
            <a:ext cx="8203842" cy="521681"/>
          </a:xfrm>
          <a:prstGeom prst="rect">
            <a:avLst/>
          </a:prstGeom>
          <a:noFill/>
        </p:spPr>
        <p:txBody>
          <a:bodyPr wrap="square" rtlCol="0">
            <a:spAutoFit/>
          </a:bodyPr>
          <a:lstStyle/>
          <a:p>
            <a:pPr algn="ctr"/>
            <a:r>
              <a:rPr lang="en-GB" sz="2790" b="1" dirty="0">
                <a:latin typeface="Verdana" panose="020B0604030504040204" pitchFamily="34" charset="0"/>
                <a:ea typeface="Verdana" panose="020B0604030504040204" pitchFamily="34" charset="0"/>
                <a:cs typeface="Verdana" panose="020B0604030504040204" pitchFamily="34" charset="0"/>
              </a:rPr>
              <a:t>Who can you talk to?</a:t>
            </a:r>
          </a:p>
        </p:txBody>
      </p:sp>
    </p:spTree>
    <p:extLst>
      <p:ext uri="{BB962C8B-B14F-4D97-AF65-F5344CB8AC3E}">
        <p14:creationId xmlns:p14="http://schemas.microsoft.com/office/powerpoint/2010/main" val="12323739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3F0B5D-0F27-7878-BED2-2E686B5E6675}"/>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817A3D75-CD49-7095-82B6-D4AA54774DA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6" name="Picture 5">
            <a:extLst>
              <a:ext uri="{FF2B5EF4-FFF2-40B4-BE49-F238E27FC236}">
                <a16:creationId xmlns:a16="http://schemas.microsoft.com/office/drawing/2014/main" id="{35C1FE58-6D3F-C0A9-2B9B-62484B37734E}"/>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1906292" y="743919"/>
            <a:ext cx="6927742" cy="4246535"/>
          </a:xfrm>
          <a:prstGeom prst="rect">
            <a:avLst/>
          </a:prstGeom>
        </p:spPr>
      </p:pic>
      <p:pic>
        <p:nvPicPr>
          <p:cNvPr id="8" name="Picture 7">
            <a:extLst>
              <a:ext uri="{FF2B5EF4-FFF2-40B4-BE49-F238E27FC236}">
                <a16:creationId xmlns:a16="http://schemas.microsoft.com/office/drawing/2014/main" id="{6748B537-B9C5-3AC4-0430-68634408E571}"/>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7780149" y="2495226"/>
            <a:ext cx="2505559" cy="2495227"/>
          </a:xfrm>
          <a:prstGeom prst="rect">
            <a:avLst/>
          </a:prstGeom>
        </p:spPr>
      </p:pic>
      <p:pic>
        <p:nvPicPr>
          <p:cNvPr id="10" name="Picture 9" descr="A black background with white text&#10;&#10;AI-generated content may be incorrect.">
            <a:extLst>
              <a:ext uri="{FF2B5EF4-FFF2-40B4-BE49-F238E27FC236}">
                <a16:creationId xmlns:a16="http://schemas.microsoft.com/office/drawing/2014/main" id="{DFE41F34-E373-61A1-FE7A-0FB0174AA5A7}"/>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9236990" y="929898"/>
            <a:ext cx="1658318" cy="1363851"/>
          </a:xfrm>
          <a:prstGeom prst="rect">
            <a:avLst/>
          </a:prstGeom>
        </p:spPr>
      </p:pic>
      <p:sp>
        <p:nvSpPr>
          <p:cNvPr id="14" name="TextBox 13">
            <a:extLst>
              <a:ext uri="{FF2B5EF4-FFF2-40B4-BE49-F238E27FC236}">
                <a16:creationId xmlns:a16="http://schemas.microsoft.com/office/drawing/2014/main" id="{FCB71C08-CCAA-CFA1-D629-B685D21689AD}"/>
              </a:ext>
            </a:extLst>
          </p:cNvPr>
          <p:cNvSpPr txBox="1"/>
          <p:nvPr/>
        </p:nvSpPr>
        <p:spPr>
          <a:xfrm>
            <a:off x="-1199" y="5948588"/>
            <a:ext cx="12193199" cy="484748"/>
          </a:xfrm>
          <a:prstGeom prst="rect">
            <a:avLst/>
          </a:prstGeom>
          <a:noFill/>
        </p:spPr>
        <p:txBody>
          <a:bodyPr wrap="square" rtlCol="0">
            <a:spAutoFit/>
          </a:bodyPr>
          <a:lstStyle/>
          <a:p>
            <a:pPr algn="ctr"/>
            <a:r>
              <a:rPr lang="en-GB" sz="2530" dirty="0">
                <a:latin typeface="Verdana" panose="020B0604030504040204" pitchFamily="34" charset="0"/>
                <a:ea typeface="Verdana" panose="020B0604030504040204" pitchFamily="34" charset="0"/>
                <a:cs typeface="Verdana" panose="020B0604030504040204" pitchFamily="34" charset="0"/>
              </a:rPr>
              <a:t>Using AI  - okay or not okay?</a:t>
            </a:r>
          </a:p>
        </p:txBody>
      </p:sp>
    </p:spTree>
    <p:extLst>
      <p:ext uri="{BB962C8B-B14F-4D97-AF65-F5344CB8AC3E}">
        <p14:creationId xmlns:p14="http://schemas.microsoft.com/office/powerpoint/2010/main" val="10709765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3208C6-C2E7-9C6F-38C4-2204F8F8AB6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125A281-1892-920A-CBA6-B0D5B707B62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a:extLst>
              <a:ext uri="{FF2B5EF4-FFF2-40B4-BE49-F238E27FC236}">
                <a16:creationId xmlns:a16="http://schemas.microsoft.com/office/drawing/2014/main" id="{5F4EFB6B-1236-A925-EA77-6A6F3593EAA8}"/>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4649492" y="697424"/>
            <a:ext cx="2913682" cy="2975674"/>
          </a:xfrm>
          <a:prstGeom prst="rect">
            <a:avLst/>
          </a:prstGeom>
        </p:spPr>
      </p:pic>
      <p:pic>
        <p:nvPicPr>
          <p:cNvPr id="7" name="Picture 6" descr="A white and grey object on a black background&#10;&#10;AI-generated content may be incorrect.">
            <a:extLst>
              <a:ext uri="{FF2B5EF4-FFF2-40B4-BE49-F238E27FC236}">
                <a16:creationId xmlns:a16="http://schemas.microsoft.com/office/drawing/2014/main" id="{DAA46C60-017B-DAC3-E04F-FEE137499833}"/>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4881966" y="4122548"/>
            <a:ext cx="2402237" cy="1255363"/>
          </a:xfrm>
          <a:prstGeom prst="rect">
            <a:avLst/>
          </a:prstGeom>
        </p:spPr>
      </p:pic>
      <p:sp>
        <p:nvSpPr>
          <p:cNvPr id="8" name="TextBox 7">
            <a:extLst>
              <a:ext uri="{FF2B5EF4-FFF2-40B4-BE49-F238E27FC236}">
                <a16:creationId xmlns:a16="http://schemas.microsoft.com/office/drawing/2014/main" id="{5D6CD182-5B8A-634D-B4E6-95E40D7E3506}"/>
              </a:ext>
            </a:extLst>
          </p:cNvPr>
          <p:cNvSpPr txBox="1"/>
          <p:nvPr/>
        </p:nvSpPr>
        <p:spPr>
          <a:xfrm>
            <a:off x="0" y="5753621"/>
            <a:ext cx="12191999" cy="871008"/>
          </a:xfrm>
          <a:prstGeom prst="rect">
            <a:avLst/>
          </a:prstGeom>
          <a:noFill/>
        </p:spPr>
        <p:txBody>
          <a:bodyPr wrap="square" rtlCol="0">
            <a:spAutoFit/>
          </a:bodyPr>
          <a:lstStyle/>
          <a:p>
            <a:pPr algn="ctr"/>
            <a:r>
              <a:rPr lang="en-GB" sz="2530" dirty="0">
                <a:latin typeface="Verdana" panose="020B0604030504040204" pitchFamily="34" charset="0"/>
                <a:ea typeface="Verdana" panose="020B0604030504040204" pitchFamily="34" charset="0"/>
                <a:cs typeface="Verdana" panose="020B0604030504040204" pitchFamily="34" charset="0"/>
              </a:rPr>
              <a:t>Use an AI voice assistant to tell you an interesting </a:t>
            </a:r>
          </a:p>
          <a:p>
            <a:pPr algn="ctr"/>
            <a:r>
              <a:rPr lang="en-GB" sz="2530" dirty="0">
                <a:latin typeface="Verdana" panose="020B0604030504040204" pitchFamily="34" charset="0"/>
                <a:ea typeface="Verdana" panose="020B0604030504040204" pitchFamily="34" charset="0"/>
                <a:cs typeface="Verdana" panose="020B0604030504040204" pitchFamily="34" charset="0"/>
              </a:rPr>
              <a:t>fact about your favourite animal</a:t>
            </a:r>
          </a:p>
        </p:txBody>
      </p:sp>
    </p:spTree>
    <p:extLst>
      <p:ext uri="{BB962C8B-B14F-4D97-AF65-F5344CB8AC3E}">
        <p14:creationId xmlns:p14="http://schemas.microsoft.com/office/powerpoint/2010/main" val="9100379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49891-6D60-87B6-ADFD-F3670145B72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EDF918DD-B06D-DF2A-FF35-9F2E9342069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descr="A screenshot of a video game&#10;&#10;AI-generated content may be incorrect.">
            <a:extLst>
              <a:ext uri="{FF2B5EF4-FFF2-40B4-BE49-F238E27FC236}">
                <a16:creationId xmlns:a16="http://schemas.microsoft.com/office/drawing/2014/main" id="{1DF2EDBC-7CD0-23EA-3502-1D7CC185135A}"/>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2293749" y="1270861"/>
            <a:ext cx="5238427" cy="1565328"/>
          </a:xfrm>
          <a:prstGeom prst="rect">
            <a:avLst/>
          </a:prstGeom>
        </p:spPr>
      </p:pic>
      <p:pic>
        <p:nvPicPr>
          <p:cNvPr id="6" name="Picture 5" descr="A screenshot of a video game&#10;&#10;AI-generated content may be incorrect.">
            <a:extLst>
              <a:ext uri="{FF2B5EF4-FFF2-40B4-BE49-F238E27FC236}">
                <a16:creationId xmlns:a16="http://schemas.microsoft.com/office/drawing/2014/main" id="{5C21211F-FD28-0046-8570-0D89F892E6FE}"/>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7532176" y="2836189"/>
            <a:ext cx="2340243" cy="1580827"/>
          </a:xfrm>
          <a:prstGeom prst="rect">
            <a:avLst/>
          </a:prstGeom>
        </p:spPr>
      </p:pic>
      <p:sp>
        <p:nvSpPr>
          <p:cNvPr id="9" name="TextBox 8">
            <a:extLst>
              <a:ext uri="{FF2B5EF4-FFF2-40B4-BE49-F238E27FC236}">
                <a16:creationId xmlns:a16="http://schemas.microsoft.com/office/drawing/2014/main" id="{DEA4A056-34D1-52CA-1DF4-EF84CE6FD41F}"/>
              </a:ext>
            </a:extLst>
          </p:cNvPr>
          <p:cNvSpPr txBox="1"/>
          <p:nvPr/>
        </p:nvSpPr>
        <p:spPr>
          <a:xfrm>
            <a:off x="0" y="5753621"/>
            <a:ext cx="12191999" cy="871008"/>
          </a:xfrm>
          <a:prstGeom prst="rect">
            <a:avLst/>
          </a:prstGeom>
          <a:noFill/>
        </p:spPr>
        <p:txBody>
          <a:bodyPr wrap="square" rtlCol="0">
            <a:spAutoFit/>
          </a:bodyPr>
          <a:lstStyle/>
          <a:p>
            <a:pPr algn="ctr"/>
            <a:r>
              <a:rPr lang="en-GB" sz="2530" dirty="0">
                <a:latin typeface="Verdana" panose="020B0604030504040204" pitchFamily="34" charset="0"/>
                <a:ea typeface="Verdana" panose="020B0604030504040204" pitchFamily="34" charset="0"/>
                <a:cs typeface="Verdana" panose="020B0604030504040204" pitchFamily="34" charset="0"/>
              </a:rPr>
              <a:t>Use AI to create a joke about one of your friends</a:t>
            </a:r>
            <a:br>
              <a:rPr lang="en-GB" sz="2530" dirty="0">
                <a:latin typeface="Verdana" panose="020B0604030504040204" pitchFamily="34" charset="0"/>
                <a:ea typeface="Verdana" panose="020B0604030504040204" pitchFamily="34" charset="0"/>
                <a:cs typeface="Verdana" panose="020B0604030504040204" pitchFamily="34" charset="0"/>
              </a:rPr>
            </a:br>
            <a:r>
              <a:rPr lang="en-GB" sz="2530" dirty="0">
                <a:latin typeface="Verdana" panose="020B0604030504040204" pitchFamily="34" charset="0"/>
                <a:ea typeface="Verdana" panose="020B0604030504040204" pitchFamily="34" charset="0"/>
                <a:cs typeface="Verdana" panose="020B0604030504040204" pitchFamily="34" charset="0"/>
              </a:rPr>
              <a:t>and then send it to them</a:t>
            </a:r>
          </a:p>
        </p:txBody>
      </p:sp>
    </p:spTree>
    <p:extLst>
      <p:ext uri="{BB962C8B-B14F-4D97-AF65-F5344CB8AC3E}">
        <p14:creationId xmlns:p14="http://schemas.microsoft.com/office/powerpoint/2010/main" val="92069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3E8225-FB8D-9423-8F45-5D2F67DB86B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EC5822AD-95C8-4E3E-72DB-AC9AE18FEBF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descr="A screenshot of a computer&#10;&#10;AI-generated content may be incorrect.">
            <a:extLst>
              <a:ext uri="{FF2B5EF4-FFF2-40B4-BE49-F238E27FC236}">
                <a16:creationId xmlns:a16="http://schemas.microsoft.com/office/drawing/2014/main" id="{EFCED13B-35F7-5E24-4A1C-2F1C483BAAD3}"/>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2293749" y="1208868"/>
            <a:ext cx="2991174" cy="1518834"/>
          </a:xfrm>
          <a:prstGeom prst="rect">
            <a:avLst/>
          </a:prstGeom>
        </p:spPr>
      </p:pic>
      <p:pic>
        <p:nvPicPr>
          <p:cNvPr id="6" name="Picture 5" descr="A screenshot of a computer&#10;&#10;AI-generated content may be incorrect.">
            <a:extLst>
              <a:ext uri="{FF2B5EF4-FFF2-40B4-BE49-F238E27FC236}">
                <a16:creationId xmlns:a16="http://schemas.microsoft.com/office/drawing/2014/main" id="{B0DBA7CE-4BFC-2BE9-36AC-D293DE177573}"/>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4726983" y="2851688"/>
            <a:ext cx="5160935" cy="1518834"/>
          </a:xfrm>
          <a:prstGeom prst="rect">
            <a:avLst/>
          </a:prstGeom>
        </p:spPr>
      </p:pic>
      <p:sp>
        <p:nvSpPr>
          <p:cNvPr id="7" name="TextBox 6">
            <a:extLst>
              <a:ext uri="{FF2B5EF4-FFF2-40B4-BE49-F238E27FC236}">
                <a16:creationId xmlns:a16="http://schemas.microsoft.com/office/drawing/2014/main" id="{B739337D-2544-F1CE-04EF-94FD24C19E25}"/>
              </a:ext>
            </a:extLst>
          </p:cNvPr>
          <p:cNvSpPr txBox="1"/>
          <p:nvPr/>
        </p:nvSpPr>
        <p:spPr>
          <a:xfrm>
            <a:off x="-1199" y="5948588"/>
            <a:ext cx="12193199" cy="484748"/>
          </a:xfrm>
          <a:prstGeom prst="rect">
            <a:avLst/>
          </a:prstGeom>
          <a:noFill/>
        </p:spPr>
        <p:txBody>
          <a:bodyPr wrap="square" rtlCol="0">
            <a:spAutoFit/>
          </a:bodyPr>
          <a:lstStyle/>
          <a:p>
            <a:pPr algn="ctr"/>
            <a:r>
              <a:rPr lang="en-GB" sz="2530" dirty="0">
                <a:latin typeface="Verdana" panose="020B0604030504040204" pitchFamily="34" charset="0"/>
                <a:ea typeface="Verdana" panose="020B0604030504040204" pitchFamily="34" charset="0"/>
                <a:cs typeface="Verdana" panose="020B0604030504040204" pitchFamily="34" charset="0"/>
              </a:rPr>
              <a:t>Use AI to complete a homework activity</a:t>
            </a:r>
          </a:p>
        </p:txBody>
      </p:sp>
    </p:spTree>
    <p:extLst>
      <p:ext uri="{BB962C8B-B14F-4D97-AF65-F5344CB8AC3E}">
        <p14:creationId xmlns:p14="http://schemas.microsoft.com/office/powerpoint/2010/main" val="32600735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50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0BF351-B2D1-DE1A-C38F-98581D25D234}"/>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1970AF6-6A1E-C56D-E923-B3FDBE4879C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a:extLst>
              <a:ext uri="{FF2B5EF4-FFF2-40B4-BE49-F238E27FC236}">
                <a16:creationId xmlns:a16="http://schemas.microsoft.com/office/drawing/2014/main" id="{7B718B65-A931-C197-FA04-A8255F3A5C8D}"/>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4680488" y="712922"/>
            <a:ext cx="2820692" cy="3006671"/>
          </a:xfrm>
          <a:prstGeom prst="rect">
            <a:avLst/>
          </a:prstGeom>
        </p:spPr>
      </p:pic>
      <p:pic>
        <p:nvPicPr>
          <p:cNvPr id="8" name="Picture 7" descr="A white and grey object on a black background&#10;&#10;AI-generated content may be incorrect.">
            <a:extLst>
              <a:ext uri="{FF2B5EF4-FFF2-40B4-BE49-F238E27FC236}">
                <a16:creationId xmlns:a16="http://schemas.microsoft.com/office/drawing/2014/main" id="{74173245-DFDB-4FF2-C940-DE01EA1EFABE}"/>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4881966" y="4122548"/>
            <a:ext cx="2402237" cy="1255363"/>
          </a:xfrm>
          <a:prstGeom prst="rect">
            <a:avLst/>
          </a:prstGeom>
        </p:spPr>
      </p:pic>
      <p:sp>
        <p:nvSpPr>
          <p:cNvPr id="9" name="TextBox 8">
            <a:extLst>
              <a:ext uri="{FF2B5EF4-FFF2-40B4-BE49-F238E27FC236}">
                <a16:creationId xmlns:a16="http://schemas.microsoft.com/office/drawing/2014/main" id="{5D81D571-B45F-818F-250D-F320A858A592}"/>
              </a:ext>
            </a:extLst>
          </p:cNvPr>
          <p:cNvSpPr txBox="1"/>
          <p:nvPr/>
        </p:nvSpPr>
        <p:spPr>
          <a:xfrm>
            <a:off x="0" y="5753621"/>
            <a:ext cx="12191999" cy="871008"/>
          </a:xfrm>
          <a:prstGeom prst="rect">
            <a:avLst/>
          </a:prstGeom>
          <a:noFill/>
        </p:spPr>
        <p:txBody>
          <a:bodyPr wrap="square" rtlCol="0">
            <a:spAutoFit/>
          </a:bodyPr>
          <a:lstStyle/>
          <a:p>
            <a:pPr algn="ctr"/>
            <a:r>
              <a:rPr lang="en-GB" sz="2530" dirty="0">
                <a:latin typeface="Verdana" panose="020B0604030504040204" pitchFamily="34" charset="0"/>
                <a:ea typeface="Verdana" panose="020B0604030504040204" pitchFamily="34" charset="0"/>
                <a:cs typeface="Verdana" panose="020B0604030504040204" pitchFamily="34" charset="0"/>
              </a:rPr>
              <a:t>Ask an AI voice assistant to tell you about a new game </a:t>
            </a:r>
          </a:p>
          <a:p>
            <a:pPr algn="ctr"/>
            <a:r>
              <a:rPr lang="en-GB" sz="2530" dirty="0">
                <a:latin typeface="Verdana" panose="020B0604030504040204" pitchFamily="34" charset="0"/>
                <a:ea typeface="Verdana" panose="020B0604030504040204" pitchFamily="34" charset="0"/>
                <a:cs typeface="Verdana" panose="020B0604030504040204" pitchFamily="34" charset="0"/>
              </a:rPr>
              <a:t>that is coming out soon that you really want to buy</a:t>
            </a:r>
          </a:p>
        </p:txBody>
      </p:sp>
    </p:spTree>
    <p:extLst>
      <p:ext uri="{BB962C8B-B14F-4D97-AF65-F5344CB8AC3E}">
        <p14:creationId xmlns:p14="http://schemas.microsoft.com/office/powerpoint/2010/main" val="26623763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967A1F-9722-F782-3498-7CA80182DC4D}"/>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27FCD16C-2660-520F-0EFE-F21A8423FF0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260"/>
            <a:ext cx="12193200" cy="6856154"/>
          </a:xfrm>
          <a:prstGeom prst="rect">
            <a:avLst/>
          </a:prstGeom>
        </p:spPr>
      </p:pic>
      <p:pic>
        <p:nvPicPr>
          <p:cNvPr id="5" name="Picture 4">
            <a:extLst>
              <a:ext uri="{FF2B5EF4-FFF2-40B4-BE49-F238E27FC236}">
                <a16:creationId xmlns:a16="http://schemas.microsoft.com/office/drawing/2014/main" id="{60F17ABF-B181-F96F-9F13-853EE748AD8A}"/>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2278250" y="1255363"/>
            <a:ext cx="5269425" cy="1596325"/>
          </a:xfrm>
          <a:prstGeom prst="rect">
            <a:avLst/>
          </a:prstGeom>
        </p:spPr>
      </p:pic>
      <p:pic>
        <p:nvPicPr>
          <p:cNvPr id="6" name="Picture 5">
            <a:extLst>
              <a:ext uri="{FF2B5EF4-FFF2-40B4-BE49-F238E27FC236}">
                <a16:creationId xmlns:a16="http://schemas.microsoft.com/office/drawing/2014/main" id="{9D9DC48E-DBB9-C761-4842-F246BA61C27C}"/>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7547675" y="2851688"/>
            <a:ext cx="2324743" cy="1534331"/>
          </a:xfrm>
          <a:prstGeom prst="rect">
            <a:avLst/>
          </a:prstGeom>
        </p:spPr>
      </p:pic>
      <p:sp>
        <p:nvSpPr>
          <p:cNvPr id="7" name="TextBox 6">
            <a:extLst>
              <a:ext uri="{FF2B5EF4-FFF2-40B4-BE49-F238E27FC236}">
                <a16:creationId xmlns:a16="http://schemas.microsoft.com/office/drawing/2014/main" id="{78BA3467-DE58-BA22-ECFF-9AA67147E9AD}"/>
              </a:ext>
            </a:extLst>
          </p:cNvPr>
          <p:cNvSpPr txBox="1"/>
          <p:nvPr/>
        </p:nvSpPr>
        <p:spPr>
          <a:xfrm>
            <a:off x="0" y="5753621"/>
            <a:ext cx="12191999" cy="871008"/>
          </a:xfrm>
          <a:prstGeom prst="rect">
            <a:avLst/>
          </a:prstGeom>
          <a:noFill/>
        </p:spPr>
        <p:txBody>
          <a:bodyPr wrap="square" rtlCol="0">
            <a:spAutoFit/>
          </a:bodyPr>
          <a:lstStyle/>
          <a:p>
            <a:pPr algn="ctr"/>
            <a:r>
              <a:rPr lang="en-GB" sz="2530" dirty="0">
                <a:latin typeface="Verdana" panose="020B0604030504040204" pitchFamily="34" charset="0"/>
                <a:ea typeface="Verdana" panose="020B0604030504040204" pitchFamily="34" charset="0"/>
                <a:cs typeface="Verdana" panose="020B0604030504040204" pitchFamily="34" charset="0"/>
              </a:rPr>
              <a:t>Ask AI to create a fake news story for you and </a:t>
            </a:r>
          </a:p>
          <a:p>
            <a:pPr algn="ctr"/>
            <a:r>
              <a:rPr lang="en-GB" sz="2530" dirty="0">
                <a:latin typeface="Verdana" panose="020B0604030504040204" pitchFamily="34" charset="0"/>
                <a:ea typeface="Verdana" panose="020B0604030504040204" pitchFamily="34" charset="0"/>
                <a:cs typeface="Verdana" panose="020B0604030504040204" pitchFamily="34" charset="0"/>
              </a:rPr>
              <a:t>then show it to your friend, telling them that it is real</a:t>
            </a:r>
          </a:p>
        </p:txBody>
      </p:sp>
    </p:spTree>
    <p:extLst>
      <p:ext uri="{BB962C8B-B14F-4D97-AF65-F5344CB8AC3E}">
        <p14:creationId xmlns:p14="http://schemas.microsoft.com/office/powerpoint/2010/main" val="26145112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50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37"/>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8d6a8a1-ef15-479a-8341-3430bcbf56bb">
      <Terms xmlns="http://schemas.microsoft.com/office/infopath/2007/PartnerControls"/>
    </lcf76f155ced4ddcb4097134ff3c332f>
    <TaxCatchAll xmlns="d1f14c83-4bde-4bd9-8121-e9caedc9b22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57B356AA1146A4783D3EAA2E27AD3EC" ma:contentTypeVersion="11" ma:contentTypeDescription="Create a new document." ma:contentTypeScope="" ma:versionID="eb0ed02dfb976e432d58e003d28d2427">
  <xsd:schema xmlns:xsd="http://www.w3.org/2001/XMLSchema" xmlns:xs="http://www.w3.org/2001/XMLSchema" xmlns:p="http://schemas.microsoft.com/office/2006/metadata/properties" xmlns:ns2="d8d6a8a1-ef15-479a-8341-3430bcbf56bb" xmlns:ns3="d1f14c83-4bde-4bd9-8121-e9caedc9b223" targetNamespace="http://schemas.microsoft.com/office/2006/metadata/properties" ma:root="true" ma:fieldsID="e8deaaf8ee20667b8c427ddb52efe15a" ns2:_="" ns3:_="">
    <xsd:import namespace="d8d6a8a1-ef15-479a-8341-3430bcbf56bb"/>
    <xsd:import namespace="d1f14c83-4bde-4bd9-8121-e9caedc9b22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d6a8a1-ef15-479a-8341-3430bcbf56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16a201c1-2bfc-40f7-b8bd-890bf0540e4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1f14c83-4bde-4bd9-8121-e9caedc9b223"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39be3bdc-d9b0-4005-abc1-162eed8bf820}" ma:internalName="TaxCatchAll" ma:showField="CatchAllData" ma:web="d1f14c83-4bde-4bd9-8121-e9caedc9b22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61A7E0C-B8F6-47CA-BBA3-07E7B3AE11BA}">
  <ds:schemaRefs>
    <ds:schemaRef ds:uri="http://schemas.microsoft.com/sharepoint/v3/contenttype/forms"/>
  </ds:schemaRefs>
</ds:datastoreItem>
</file>

<file path=customXml/itemProps2.xml><?xml version="1.0" encoding="utf-8"?>
<ds:datastoreItem xmlns:ds="http://schemas.openxmlformats.org/officeDocument/2006/customXml" ds:itemID="{05500AAF-2EBC-4CF7-A6CC-882AB59A0031}">
  <ds:schemaRefs>
    <ds:schemaRef ds:uri="http://schemas.microsoft.com/office/2006/metadata/properties"/>
    <ds:schemaRef ds:uri="http://schemas.microsoft.com/office/infopath/2007/PartnerControls"/>
    <ds:schemaRef ds:uri="d8d6a8a1-ef15-479a-8341-3430bcbf56bb"/>
    <ds:schemaRef ds:uri="d1f14c83-4bde-4bd9-8121-e9caedc9b223"/>
  </ds:schemaRefs>
</ds:datastoreItem>
</file>

<file path=customXml/itemProps3.xml><?xml version="1.0" encoding="utf-8"?>
<ds:datastoreItem xmlns:ds="http://schemas.openxmlformats.org/officeDocument/2006/customXml" ds:itemID="{604A217E-8531-404F-8014-163A2ED15E0C}"/>
</file>

<file path=docProps/app.xml><?xml version="1.0" encoding="utf-8"?>
<Properties xmlns="http://schemas.openxmlformats.org/officeDocument/2006/extended-properties" xmlns:vt="http://schemas.openxmlformats.org/officeDocument/2006/docPropsVTypes">
  <TotalTime>750</TotalTime>
  <Words>1127</Words>
  <Application>Microsoft Office PowerPoint</Application>
  <PresentationFormat>Widescreen</PresentationFormat>
  <Paragraphs>110</Paragraphs>
  <Slides>37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Aptos</vt:lpstr>
      <vt:lpstr>Aptos Display</vt:lpstr>
      <vt:lpstr>Arial</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Delmozene Morris-Ley</dc:creator>
  <cp:lastModifiedBy>Rosie Bromley</cp:lastModifiedBy>
  <cp:revision>13</cp:revision>
  <dcterms:created xsi:type="dcterms:W3CDTF">2025-09-30T17:15:09Z</dcterms:created>
  <dcterms:modified xsi:type="dcterms:W3CDTF">2025-11-26T15:22:30Z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0x010100C57B356AA1146A4783D3EAA2E27AD3EC</vt:lpwstr>
  </property>
  <property fmtid="{D5CDD505-2E9C-101B-9397-08002B2CF9AE}" pid="3" name="MediaServiceImageTags">
    <vt:lpwstr/>
  </property>
  <property fmtid="{D5CDD505-2E9C-101B-9397-08002B2CF9AE}" pid="4" name="ArticulateGUID">
    <vt:lpwstr>DD7B1E72-AE1A-4390-B53F-5848997ADBC1</vt:lpwstr>
  </property>
  <property fmtid="{D5CDD505-2E9C-101B-9397-08002B2CF9AE}" pid="5" name="ArticulatePath">
    <vt:lpwstr>https://childnetint.sharepoint.com/sites/SID2026Childnet/Shared Documents/Education/Final Resources - Compressed/English/7-11s/2 - Slides for 7 to 11s</vt:lpwstr>
  </property>
</Properties>
</file>